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embeddedFontLst>
    <p:embeddedFont>
      <p:font typeface="MiSans" charset="-122" pitchFamily="34"/>
      <p:regular r:id="rId21"/>
    </p:embeddedFont>
    <p:embeddedFont>
      <p:font typeface="Noto Sans SC" charset="-122" pitchFamily="34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/Relationships>
</file>

<file path=ppt/media/>
</file>

<file path=ppt/media/image-1-1.jpg>
</file>

<file path=ppt/media/image-1-2.png>
</file>

<file path=ppt/media/image-1-3.png>
</file>

<file path=ppt/media/image-1-4.png>
</file>

<file path=ppt/media/image-1-5.png>
</file>

<file path=ppt/media/image-12-3.png>
</file>

<file path=ppt/media/image-14-1.png>
</file>

<file path=ppt/media/image-14-2.png>
</file>

<file path=ppt/media/image-14-3.png>
</file>

<file path=ppt/media/image-14-4.png>
</file>

<file path=ppt/media/image-14-5.png>
</file>

<file path=ppt/media/image-14-6.png>
</file>

<file path=ppt/media/image-2-10.png>
</file>

<file path=ppt/media/image-2-2.png>
</file>

<file path=ppt/media/image-2-3.png>
</file>

<file path=ppt/media/image-3-2.png>
</file>

<file path=ppt/media/image-3-3.png>
</file>

<file path=ppt/media/image-5-3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1-3.png"/><Relationship Id="rId5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3.png"/><Relationship Id="rId3" Type="http://schemas.openxmlformats.org/officeDocument/2006/relationships/image" Target="../media/image-12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4" Type="http://schemas.openxmlformats.org/officeDocument/2006/relationships/image" Target="../media/image-14-4.png"/><Relationship Id="rId5" Type="http://schemas.openxmlformats.org/officeDocument/2006/relationships/image" Target="../media/image-14-5.png"/><Relationship Id="rId6" Type="http://schemas.openxmlformats.org/officeDocument/2006/relationships/image" Target="../media/image-14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3.png"/><Relationship Id="rId5" Type="http://schemas.openxmlformats.org/officeDocument/2006/relationships/image" Target="../media/image-2-3.png"/><Relationship Id="rId6" Type="http://schemas.openxmlformats.org/officeDocument/2006/relationships/image" Target="../media/image-2-3.png"/><Relationship Id="rId7" Type="http://schemas.openxmlformats.org/officeDocument/2006/relationships/image" Target="../media/image-2-3.png"/><Relationship Id="rId8" Type="http://schemas.openxmlformats.org/officeDocument/2006/relationships/image" Target="../media/image-1-3.png"/><Relationship Id="rId9" Type="http://schemas.openxmlformats.org/officeDocument/2006/relationships/image" Target="../media/image-1-4.png"/><Relationship Id="rId10" Type="http://schemas.openxmlformats.org/officeDocument/2006/relationships/image" Target="../media/image-2-10.png"/><Relationship Id="rId11" Type="http://schemas.openxmlformats.org/officeDocument/2006/relationships/slideLayout" Target="../slideLayouts/slideLayout1.xml"/><Relationship Id="rId1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1-3.png"/><Relationship Id="rId5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3.png"/><Relationship Id="rId3" Type="http://schemas.openxmlformats.org/officeDocument/2006/relationships/image" Target="../media/image-5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1-3.png"/><Relationship Id="rId5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4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1-3.png"/><Relationship Id="rId5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D31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03430" cy="70707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52575" y="1550035"/>
            <a:ext cx="6264275" cy="2274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Brac: Brand presence - Exposure Recognition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et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232" y="6026150"/>
            <a:ext cx="2195830" cy="5441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164022" y="6044248"/>
            <a:ext cx="1726250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7:28-d2nfa018bjvh7rlj0et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30495"/>
            <a:ext cx="2066290" cy="1627505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08-27-20:07:28-d2nfa018bjvh7rlj0f0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745730" y="584200"/>
            <a:ext cx="3561080" cy="628015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D31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3545" y="3815080"/>
            <a:ext cx="5547360" cy="4826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Proof in Action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f60.png">    </p:cNvPr>
          <p:cNvPicPr>
            <a:picLocks noChangeAspect="1"/>
          </p:cNvPicPr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5400000">
            <a:off x="8475980" y="2972435"/>
            <a:ext cx="1301115" cy="9766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pic>
        <p:nvPicPr>
          <p:cNvPr id="7" name="Image 2" descr="https://kimi-img.moonshot.cn/pub/slides/slides_tmpl/image/25-08-27-20:07:28-d2nfa018bjvh7rlj0f7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385" y="1950085"/>
            <a:ext cx="4074795" cy="377825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254000" y="222448"/>
            <a:ext cx="119221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75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Proof in Action: A Real Match Snapshot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381635" y="2054691"/>
            <a:ext cx="11811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 a </a:t>
            </a:r>
            <a:pPr>
              <a:lnSpc>
                <a:spcPct val="130000"/>
              </a:lnSpc>
            </a:pPr>
            <a:r>
              <a:rPr lang="en-US" sz="2000" b="1" dirty="0">
                <a:solidFill>
                  <a:srgbClr val="6052C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2.8-minute</a:t>
            </a:r>
            <a:pPr>
              <a:lnSpc>
                <a:spcPct val="13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clip, our system analyzed </a:t>
            </a:r>
            <a:pPr>
              <a:lnSpc>
                <a:spcPct val="130000"/>
              </a:lnSpc>
            </a:pPr>
            <a:r>
              <a:rPr lang="en-US" sz="2000" b="1" dirty="0">
                <a:solidFill>
                  <a:srgbClr val="6052C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4,773 frames</a:t>
            </a:r>
            <a:pPr>
              <a:lnSpc>
                <a:spcPct val="13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and detected </a:t>
            </a:r>
            <a:pPr>
              <a:lnSpc>
                <a:spcPct val="130000"/>
              </a:lnSpc>
            </a:pPr>
            <a:r>
              <a:rPr lang="en-US" sz="2000" b="1" dirty="0">
                <a:solidFill>
                  <a:srgbClr val="6052C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16 brands</a:t>
            </a:r>
            <a:pPr>
              <a:lnSpc>
                <a:spcPct val="13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 The data instantly separates high-impact partners from background noise.</a:t>
            </a: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>
            <a:off x="254000" y="3448248"/>
            <a:ext cx="3721100" cy="1651000"/>
          </a:xfrm>
          <a:custGeom>
            <a:avLst/>
            <a:gdLst/>
            <a:ahLst/>
            <a:cxnLst/>
            <a:rect l="l" t="t" r="r" b="b"/>
            <a:pathLst>
              <a:path w="3721100" h="1651000">
                <a:moveTo>
                  <a:pt x="126995" y="0"/>
                </a:moveTo>
                <a:lnTo>
                  <a:pt x="3594105" y="0"/>
                </a:lnTo>
                <a:cubicBezTo>
                  <a:pt x="3664242" y="0"/>
                  <a:pt x="3721100" y="56858"/>
                  <a:pt x="3721100" y="126995"/>
                </a:cubicBezTo>
                <a:lnTo>
                  <a:pt x="3721100" y="1524005"/>
                </a:lnTo>
                <a:cubicBezTo>
                  <a:pt x="3721100" y="1594142"/>
                  <a:pt x="3664242" y="1651000"/>
                  <a:pt x="3594105" y="1651000"/>
                </a:cubicBezTo>
                <a:lnTo>
                  <a:pt x="126995" y="1651000"/>
                </a:lnTo>
                <a:cubicBezTo>
                  <a:pt x="56858" y="1651000"/>
                  <a:pt x="0" y="1594142"/>
                  <a:pt x="0" y="1524005"/>
                </a:cubicBezTo>
                <a:lnTo>
                  <a:pt x="0" y="126995"/>
                </a:lnTo>
                <a:cubicBezTo>
                  <a:pt x="0" y="56905"/>
                  <a:pt x="56905" y="0"/>
                  <a:pt x="126995" y="0"/>
                </a:cubicBezTo>
                <a:close/>
              </a:path>
            </a:pathLst>
          </a:custGeom>
          <a:solidFill>
            <a:srgbClr val="3341B8">
              <a:alpha val="10196"/>
            </a:srgbClr>
          </a:solidFill>
          <a:ln/>
        </p:spPr>
      </p:sp>
      <p:sp>
        <p:nvSpPr>
          <p:cNvPr id="8" name="Text 3"/>
          <p:cNvSpPr/>
          <p:nvPr/>
        </p:nvSpPr>
        <p:spPr>
          <a:xfrm>
            <a:off x="452438" y="3702248"/>
            <a:ext cx="33242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750" b="1" dirty="0">
                <a:solidFill>
                  <a:srgbClr val="3341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#1 Allianz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388938" y="4019748"/>
            <a:ext cx="3451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75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68.9s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460375" y="4591248"/>
            <a:ext cx="33083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Visibility</a:t>
            </a:r>
            <a:endParaRPr lang="en-US" sz="1600" dirty="0"/>
          </a:p>
        </p:txBody>
      </p:sp>
      <p:sp>
        <p:nvSpPr>
          <p:cNvPr id="11" name="Shape 6"/>
          <p:cNvSpPr/>
          <p:nvPr/>
        </p:nvSpPr>
        <p:spPr>
          <a:xfrm>
            <a:off x="4233267" y="3448248"/>
            <a:ext cx="3721100" cy="1651000"/>
          </a:xfrm>
          <a:custGeom>
            <a:avLst/>
            <a:gdLst/>
            <a:ahLst/>
            <a:cxnLst/>
            <a:rect l="l" t="t" r="r" b="b"/>
            <a:pathLst>
              <a:path w="3721100" h="1651000">
                <a:moveTo>
                  <a:pt x="126995" y="0"/>
                </a:moveTo>
                <a:lnTo>
                  <a:pt x="3594105" y="0"/>
                </a:lnTo>
                <a:cubicBezTo>
                  <a:pt x="3664242" y="0"/>
                  <a:pt x="3721100" y="56858"/>
                  <a:pt x="3721100" y="126995"/>
                </a:cubicBezTo>
                <a:lnTo>
                  <a:pt x="3721100" y="1524005"/>
                </a:lnTo>
                <a:cubicBezTo>
                  <a:pt x="3721100" y="1594142"/>
                  <a:pt x="3664242" y="1651000"/>
                  <a:pt x="3594105" y="1651000"/>
                </a:cubicBezTo>
                <a:lnTo>
                  <a:pt x="126995" y="1651000"/>
                </a:lnTo>
                <a:cubicBezTo>
                  <a:pt x="56858" y="1651000"/>
                  <a:pt x="0" y="1594142"/>
                  <a:pt x="0" y="1524005"/>
                </a:cubicBezTo>
                <a:lnTo>
                  <a:pt x="0" y="126995"/>
                </a:lnTo>
                <a:cubicBezTo>
                  <a:pt x="0" y="56905"/>
                  <a:pt x="56905" y="0"/>
                  <a:pt x="126995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4431705" y="3702248"/>
            <a:ext cx="33242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750" b="1" dirty="0">
                <a:solidFill>
                  <a:srgbClr val="6052C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#2 Audi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4368205" y="4019748"/>
            <a:ext cx="3451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750" b="1" dirty="0">
                <a:solidFill>
                  <a:srgbClr val="6052C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58.1s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4439642" y="4591248"/>
            <a:ext cx="33083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Visibility</a:t>
            </a: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8212534" y="3448248"/>
            <a:ext cx="3721100" cy="1651000"/>
          </a:xfrm>
          <a:custGeom>
            <a:avLst/>
            <a:gdLst/>
            <a:ahLst/>
            <a:cxnLst/>
            <a:rect l="l" t="t" r="r" b="b"/>
            <a:pathLst>
              <a:path w="3721100" h="1651000">
                <a:moveTo>
                  <a:pt x="126995" y="0"/>
                </a:moveTo>
                <a:lnTo>
                  <a:pt x="3594105" y="0"/>
                </a:lnTo>
                <a:cubicBezTo>
                  <a:pt x="3664242" y="0"/>
                  <a:pt x="3721100" y="56858"/>
                  <a:pt x="3721100" y="126995"/>
                </a:cubicBezTo>
                <a:lnTo>
                  <a:pt x="3721100" y="1524005"/>
                </a:lnTo>
                <a:cubicBezTo>
                  <a:pt x="3721100" y="1594142"/>
                  <a:pt x="3664242" y="1651000"/>
                  <a:pt x="3594105" y="1651000"/>
                </a:cubicBezTo>
                <a:lnTo>
                  <a:pt x="126995" y="1651000"/>
                </a:lnTo>
                <a:cubicBezTo>
                  <a:pt x="56858" y="1651000"/>
                  <a:pt x="0" y="1594142"/>
                  <a:pt x="0" y="1524005"/>
                </a:cubicBezTo>
                <a:lnTo>
                  <a:pt x="0" y="126995"/>
                </a:lnTo>
                <a:cubicBezTo>
                  <a:pt x="0" y="56905"/>
                  <a:pt x="56905" y="0"/>
                  <a:pt x="126995" y="0"/>
                </a:cubicBezTo>
                <a:close/>
              </a:path>
            </a:pathLst>
          </a:custGeom>
          <a:solidFill>
            <a:srgbClr val="4D5EFF">
              <a:alpha val="10196"/>
            </a:srgbClr>
          </a:solidFill>
          <a:ln/>
        </p:spPr>
      </p:sp>
      <p:sp>
        <p:nvSpPr>
          <p:cNvPr id="16" name="Text 11"/>
          <p:cNvSpPr/>
          <p:nvPr/>
        </p:nvSpPr>
        <p:spPr>
          <a:xfrm>
            <a:off x="8410972" y="3702248"/>
            <a:ext cx="33242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750" b="1" dirty="0">
                <a:solidFill>
                  <a:srgbClr val="4D5E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#3 Barmenia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8347472" y="4019748"/>
            <a:ext cx="3451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750" b="1" dirty="0">
                <a:solidFill>
                  <a:srgbClr val="4D5E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24.4s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8418909" y="4591248"/>
            <a:ext cx="33083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Visibility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54000" y="381000"/>
            <a:ext cx="55721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75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Benchmark Within Your Niche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254000" y="1778000"/>
            <a:ext cx="5461000" cy="165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Despite similar shirt placements, performance varies significantly. This granular data equips finance teams to argue for proportional fees or demand make-good inventory.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254000" y="3810000"/>
            <a:ext cx="5334000" cy="1206500"/>
          </a:xfrm>
          <a:custGeom>
            <a:avLst/>
            <a:gdLst/>
            <a:ahLst/>
            <a:cxnLst/>
            <a:rect l="l" t="t" r="r" b="b"/>
            <a:pathLst>
              <a:path w="5334000" h="1206500">
                <a:moveTo>
                  <a:pt x="126996" y="0"/>
                </a:moveTo>
                <a:lnTo>
                  <a:pt x="5207004" y="0"/>
                </a:lnTo>
                <a:cubicBezTo>
                  <a:pt x="5277142" y="0"/>
                  <a:pt x="5334000" y="56858"/>
                  <a:pt x="5334000" y="126996"/>
                </a:cubicBezTo>
                <a:lnTo>
                  <a:pt x="5334000" y="1079504"/>
                </a:lnTo>
                <a:cubicBezTo>
                  <a:pt x="5334000" y="1149642"/>
                  <a:pt x="5277142" y="1206500"/>
                  <a:pt x="5207004" y="1206500"/>
                </a:cubicBezTo>
                <a:lnTo>
                  <a:pt x="126996" y="1206500"/>
                </a:lnTo>
                <a:cubicBezTo>
                  <a:pt x="56858" y="1206500"/>
                  <a:pt x="0" y="1149642"/>
                  <a:pt x="0" y="1079504"/>
                </a:cubicBezTo>
                <a:lnTo>
                  <a:pt x="0" y="126996"/>
                </a:lnTo>
                <a:cubicBezTo>
                  <a:pt x="0" y="56905"/>
                  <a:pt x="56905" y="0"/>
                  <a:pt x="126996" y="0"/>
                </a:cubicBezTo>
                <a:close/>
              </a:path>
            </a:pathLst>
          </a:custGeom>
          <a:solidFill>
            <a:srgbClr val="3341B8">
              <a:alpha val="10196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508000" y="4064000"/>
            <a:ext cx="4953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Allianz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508000" y="4445000"/>
            <a:ext cx="49371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50" b="1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38.6</a:t>
            </a:r>
            <a:pPr>
              <a:lnSpc>
                <a:spcPct val="120000"/>
              </a:lnSpc>
            </a:pPr>
            <a:r>
              <a:rPr lang="en-US" sz="175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mentions/min, </a:t>
            </a:r>
            <a:pPr>
              <a:lnSpc>
                <a:spcPct val="120000"/>
              </a:lnSpc>
            </a:pPr>
            <a:r>
              <a:rPr lang="en-US" sz="1750" b="1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0.64s</a:t>
            </a:r>
            <a:pPr>
              <a:lnSpc>
                <a:spcPct val="120000"/>
              </a:lnSpc>
            </a:pPr>
            <a:r>
              <a:rPr lang="en-US" sz="175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avg. exposure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254000" y="5270500"/>
            <a:ext cx="5334000" cy="1206500"/>
          </a:xfrm>
          <a:custGeom>
            <a:avLst/>
            <a:gdLst/>
            <a:ahLst/>
            <a:cxnLst/>
            <a:rect l="l" t="t" r="r" b="b"/>
            <a:pathLst>
              <a:path w="5334000" h="1206500">
                <a:moveTo>
                  <a:pt x="126996" y="0"/>
                </a:moveTo>
                <a:lnTo>
                  <a:pt x="5207004" y="0"/>
                </a:lnTo>
                <a:cubicBezTo>
                  <a:pt x="5277142" y="0"/>
                  <a:pt x="5334000" y="56858"/>
                  <a:pt x="5334000" y="126996"/>
                </a:cubicBezTo>
                <a:lnTo>
                  <a:pt x="5334000" y="1079504"/>
                </a:lnTo>
                <a:cubicBezTo>
                  <a:pt x="5334000" y="1149642"/>
                  <a:pt x="5277142" y="1206500"/>
                  <a:pt x="5207004" y="1206500"/>
                </a:cubicBezTo>
                <a:lnTo>
                  <a:pt x="126996" y="1206500"/>
                </a:lnTo>
                <a:cubicBezTo>
                  <a:pt x="56858" y="1206500"/>
                  <a:pt x="0" y="1149642"/>
                  <a:pt x="0" y="1079504"/>
                </a:cubicBezTo>
                <a:lnTo>
                  <a:pt x="0" y="126996"/>
                </a:lnTo>
                <a:cubicBezTo>
                  <a:pt x="0" y="56905"/>
                  <a:pt x="56905" y="0"/>
                  <a:pt x="126996" y="0"/>
                </a:cubicBezTo>
                <a:close/>
              </a:path>
            </a:pathLst>
          </a:custGeom>
          <a:solidFill>
            <a:srgbClr val="4D5EFF">
              <a:alpha val="10196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508000" y="5524500"/>
            <a:ext cx="4953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4D5E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Barmenia Gothaer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508000" y="5905500"/>
            <a:ext cx="49371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50" b="1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27.8</a:t>
            </a:r>
            <a:pPr>
              <a:lnSpc>
                <a:spcPct val="120000"/>
              </a:lnSpc>
            </a:pPr>
            <a:r>
              <a:rPr lang="en-US" sz="175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mentions/min, </a:t>
            </a:r>
            <a:pPr>
              <a:lnSpc>
                <a:spcPct val="120000"/>
              </a:lnSpc>
            </a:pPr>
            <a:r>
              <a:rPr lang="en-US" sz="1750" b="1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0.32s</a:t>
            </a:r>
            <a:pPr>
              <a:lnSpc>
                <a:spcPct val="120000"/>
              </a:lnSpc>
            </a:pPr>
            <a:r>
              <a:rPr lang="en-US" sz="175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avg. exposure</a:t>
            </a:r>
            <a:endParaRPr lang="en-US" sz="1600" dirty="0"/>
          </a:p>
        </p:txBody>
      </p:sp>
      <p:pic>
        <p:nvPicPr>
          <p:cNvPr id="12" name="Image 2" descr="https://kimi-img.moonshot.cn/pub/slides/25-11-21-19:40:29-d4g4vbfhvltqml8j1660.pn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6096000" y="889000"/>
            <a:ext cx="5842000" cy="5080000"/>
          </a:xfrm>
          <a:prstGeom prst="roundRect">
            <a:avLst>
              <a:gd name="adj" fmla="val 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1615083" y="932656"/>
            <a:ext cx="8959850" cy="635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450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Smarter Partnerships Start Here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182563" y="1821656"/>
            <a:ext cx="11826875" cy="927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25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By revealing exactly how long, how clearly, and how prominently every logo appears, we convert video into actionable financial insight. This is the future of data-driven sponsorship.</a:t>
            </a: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>
            <a:off x="1633339" y="3512344"/>
            <a:ext cx="857250" cy="762000"/>
          </a:xfrm>
          <a:custGeom>
            <a:avLst/>
            <a:gdLst/>
            <a:ahLst/>
            <a:cxnLst/>
            <a:rect l="l" t="t" r="r" b="b"/>
            <a:pathLst>
              <a:path w="857250" h="762000">
                <a:moveTo>
                  <a:pt x="142875" y="95250"/>
                </a:moveTo>
                <a:cubicBezTo>
                  <a:pt x="90339" y="95250"/>
                  <a:pt x="47625" y="137964"/>
                  <a:pt x="47625" y="190500"/>
                </a:cubicBezTo>
                <a:lnTo>
                  <a:pt x="47625" y="571500"/>
                </a:lnTo>
                <a:cubicBezTo>
                  <a:pt x="47625" y="624036"/>
                  <a:pt x="90339" y="666750"/>
                  <a:pt x="142875" y="666750"/>
                </a:cubicBezTo>
                <a:lnTo>
                  <a:pt x="523875" y="666750"/>
                </a:lnTo>
                <a:cubicBezTo>
                  <a:pt x="576411" y="666750"/>
                  <a:pt x="619125" y="624036"/>
                  <a:pt x="619125" y="571500"/>
                </a:cubicBezTo>
                <a:lnTo>
                  <a:pt x="619125" y="190500"/>
                </a:lnTo>
                <a:cubicBezTo>
                  <a:pt x="619125" y="137964"/>
                  <a:pt x="576411" y="95250"/>
                  <a:pt x="523875" y="95250"/>
                </a:cubicBezTo>
                <a:lnTo>
                  <a:pt x="142875" y="95250"/>
                </a:lnTo>
                <a:close/>
                <a:moveTo>
                  <a:pt x="690563" y="500063"/>
                </a:moveTo>
                <a:lnTo>
                  <a:pt x="799951" y="587573"/>
                </a:lnTo>
                <a:cubicBezTo>
                  <a:pt x="806202" y="592634"/>
                  <a:pt x="813941" y="595313"/>
                  <a:pt x="821978" y="595313"/>
                </a:cubicBezTo>
                <a:cubicBezTo>
                  <a:pt x="841474" y="595313"/>
                  <a:pt x="857250" y="579537"/>
                  <a:pt x="857250" y="560040"/>
                </a:cubicBezTo>
                <a:lnTo>
                  <a:pt x="857250" y="201960"/>
                </a:lnTo>
                <a:cubicBezTo>
                  <a:pt x="857250" y="182463"/>
                  <a:pt x="841474" y="166688"/>
                  <a:pt x="821978" y="166688"/>
                </a:cubicBezTo>
                <a:cubicBezTo>
                  <a:pt x="813941" y="166688"/>
                  <a:pt x="806202" y="169366"/>
                  <a:pt x="799951" y="174427"/>
                </a:cubicBezTo>
                <a:lnTo>
                  <a:pt x="690563" y="261938"/>
                </a:lnTo>
                <a:lnTo>
                  <a:pt x="690563" y="500063"/>
                </a:ln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8" name="Text 3"/>
          <p:cNvSpPr/>
          <p:nvPr/>
        </p:nvSpPr>
        <p:spPr>
          <a:xfrm>
            <a:off x="1122363" y="4655344"/>
            <a:ext cx="1879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Video Footage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3585964" y="3766344"/>
            <a:ext cx="9906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dirty="0">
                <a:solidFill>
                  <a:srgbClr val="4D5E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5715000" y="3512344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78594" y="83344"/>
                </a:moveTo>
                <a:cubicBezTo>
                  <a:pt x="178594" y="37356"/>
                  <a:pt x="215950" y="0"/>
                  <a:pt x="261938" y="0"/>
                </a:cubicBezTo>
                <a:lnTo>
                  <a:pt x="297656" y="0"/>
                </a:lnTo>
                <a:cubicBezTo>
                  <a:pt x="323999" y="0"/>
                  <a:pt x="345281" y="21282"/>
                  <a:pt x="345281" y="47625"/>
                </a:cubicBezTo>
                <a:lnTo>
                  <a:pt x="345281" y="714375"/>
                </a:lnTo>
                <a:cubicBezTo>
                  <a:pt x="345281" y="740718"/>
                  <a:pt x="323999" y="762000"/>
                  <a:pt x="297656" y="762000"/>
                </a:cubicBezTo>
                <a:lnTo>
                  <a:pt x="250031" y="762000"/>
                </a:lnTo>
                <a:cubicBezTo>
                  <a:pt x="205680" y="762000"/>
                  <a:pt x="168325" y="731639"/>
                  <a:pt x="157758" y="690563"/>
                </a:cubicBezTo>
                <a:cubicBezTo>
                  <a:pt x="156716" y="690563"/>
                  <a:pt x="155823" y="690563"/>
                  <a:pt x="154781" y="690563"/>
                </a:cubicBezTo>
                <a:cubicBezTo>
                  <a:pt x="88999" y="690563"/>
                  <a:pt x="35719" y="637282"/>
                  <a:pt x="35719" y="571500"/>
                </a:cubicBezTo>
                <a:cubicBezTo>
                  <a:pt x="35719" y="544711"/>
                  <a:pt x="44648" y="520005"/>
                  <a:pt x="59531" y="500063"/>
                </a:cubicBezTo>
                <a:cubicBezTo>
                  <a:pt x="30659" y="478334"/>
                  <a:pt x="11906" y="443805"/>
                  <a:pt x="11906" y="404813"/>
                </a:cubicBezTo>
                <a:cubicBezTo>
                  <a:pt x="11906" y="358825"/>
                  <a:pt x="38100" y="318790"/>
                  <a:pt x="76200" y="298996"/>
                </a:cubicBezTo>
                <a:cubicBezTo>
                  <a:pt x="65633" y="281136"/>
                  <a:pt x="59531" y="260300"/>
                  <a:pt x="59531" y="238125"/>
                </a:cubicBezTo>
                <a:cubicBezTo>
                  <a:pt x="59531" y="172343"/>
                  <a:pt x="112812" y="119063"/>
                  <a:pt x="178594" y="119063"/>
                </a:cubicBezTo>
                <a:lnTo>
                  <a:pt x="178594" y="83344"/>
                </a:lnTo>
                <a:close/>
                <a:moveTo>
                  <a:pt x="583406" y="83344"/>
                </a:moveTo>
                <a:lnTo>
                  <a:pt x="583406" y="119063"/>
                </a:lnTo>
                <a:cubicBezTo>
                  <a:pt x="649188" y="119063"/>
                  <a:pt x="702469" y="172343"/>
                  <a:pt x="702469" y="238125"/>
                </a:cubicBezTo>
                <a:cubicBezTo>
                  <a:pt x="702469" y="260449"/>
                  <a:pt x="696367" y="281285"/>
                  <a:pt x="685800" y="298996"/>
                </a:cubicBezTo>
                <a:cubicBezTo>
                  <a:pt x="724049" y="318790"/>
                  <a:pt x="750094" y="358676"/>
                  <a:pt x="750094" y="404813"/>
                </a:cubicBezTo>
                <a:cubicBezTo>
                  <a:pt x="750094" y="443805"/>
                  <a:pt x="731341" y="478334"/>
                  <a:pt x="702469" y="500063"/>
                </a:cubicBezTo>
                <a:cubicBezTo>
                  <a:pt x="717352" y="520005"/>
                  <a:pt x="726281" y="544711"/>
                  <a:pt x="726281" y="571500"/>
                </a:cubicBezTo>
                <a:cubicBezTo>
                  <a:pt x="726281" y="637282"/>
                  <a:pt x="673001" y="690563"/>
                  <a:pt x="607219" y="690563"/>
                </a:cubicBezTo>
                <a:cubicBezTo>
                  <a:pt x="606177" y="690563"/>
                  <a:pt x="605284" y="690563"/>
                  <a:pt x="604242" y="690563"/>
                </a:cubicBezTo>
                <a:cubicBezTo>
                  <a:pt x="593675" y="731639"/>
                  <a:pt x="556320" y="762000"/>
                  <a:pt x="511969" y="762000"/>
                </a:cubicBezTo>
                <a:lnTo>
                  <a:pt x="464344" y="762000"/>
                </a:lnTo>
                <a:cubicBezTo>
                  <a:pt x="438001" y="762000"/>
                  <a:pt x="416719" y="740718"/>
                  <a:pt x="416719" y="714375"/>
                </a:cubicBezTo>
                <a:lnTo>
                  <a:pt x="416719" y="47625"/>
                </a:lnTo>
                <a:cubicBezTo>
                  <a:pt x="416719" y="21282"/>
                  <a:pt x="438001" y="0"/>
                  <a:pt x="464344" y="0"/>
                </a:cubicBezTo>
                <a:lnTo>
                  <a:pt x="500063" y="0"/>
                </a:lnTo>
                <a:cubicBezTo>
                  <a:pt x="546050" y="0"/>
                  <a:pt x="583406" y="37356"/>
                  <a:pt x="583406" y="83344"/>
                </a:cubicBezTo>
                <a:close/>
              </a:path>
            </a:pathLst>
          </a:custGeom>
          <a:solidFill>
            <a:srgbClr val="4D5EFF"/>
          </a:solidFill>
          <a:ln/>
        </p:spPr>
      </p:sp>
      <p:sp>
        <p:nvSpPr>
          <p:cNvPr id="11" name="Text 6"/>
          <p:cNvSpPr/>
          <p:nvPr/>
        </p:nvSpPr>
        <p:spPr>
          <a:xfrm>
            <a:off x="5381228" y="4655344"/>
            <a:ext cx="14351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 Analysis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7620000" y="3766344"/>
            <a:ext cx="9906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dirty="0">
                <a:solidFill>
                  <a:srgbClr val="4D5E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13" name="Shape 8"/>
          <p:cNvSpPr/>
          <p:nvPr/>
        </p:nvSpPr>
        <p:spPr>
          <a:xfrm>
            <a:off x="9701411" y="3512344"/>
            <a:ext cx="857250" cy="762000"/>
          </a:xfrm>
          <a:custGeom>
            <a:avLst/>
            <a:gdLst/>
            <a:ahLst/>
            <a:cxnLst/>
            <a:rect l="l" t="t" r="r" b="b"/>
            <a:pathLst>
              <a:path w="857250" h="762000">
                <a:moveTo>
                  <a:pt x="762595" y="357188"/>
                </a:moveTo>
                <a:lnTo>
                  <a:pt x="500658" y="357188"/>
                </a:lnTo>
                <a:cubicBezTo>
                  <a:pt x="474315" y="357188"/>
                  <a:pt x="453033" y="335905"/>
                  <a:pt x="453033" y="309563"/>
                </a:cubicBezTo>
                <a:lnTo>
                  <a:pt x="453033" y="47625"/>
                </a:lnTo>
                <a:cubicBezTo>
                  <a:pt x="453033" y="21282"/>
                  <a:pt x="474464" y="-298"/>
                  <a:pt x="500509" y="3125"/>
                </a:cubicBezTo>
                <a:cubicBezTo>
                  <a:pt x="659755" y="24259"/>
                  <a:pt x="785961" y="150465"/>
                  <a:pt x="807095" y="309711"/>
                </a:cubicBezTo>
                <a:cubicBezTo>
                  <a:pt x="810518" y="335756"/>
                  <a:pt x="788938" y="357188"/>
                  <a:pt x="762595" y="357188"/>
                </a:cubicBezTo>
                <a:close/>
                <a:moveTo>
                  <a:pt x="331291" y="55364"/>
                </a:moveTo>
                <a:cubicBezTo>
                  <a:pt x="358229" y="49709"/>
                  <a:pt x="381595" y="71735"/>
                  <a:pt x="381595" y="99268"/>
                </a:cubicBezTo>
                <a:lnTo>
                  <a:pt x="381595" y="392906"/>
                </a:lnTo>
                <a:cubicBezTo>
                  <a:pt x="381595" y="401241"/>
                  <a:pt x="384572" y="409277"/>
                  <a:pt x="389781" y="415677"/>
                </a:cubicBezTo>
                <a:lnTo>
                  <a:pt x="586383" y="652909"/>
                </a:lnTo>
                <a:cubicBezTo>
                  <a:pt x="603796" y="673894"/>
                  <a:pt x="600075" y="705594"/>
                  <a:pt x="576114" y="718542"/>
                </a:cubicBezTo>
                <a:cubicBezTo>
                  <a:pt x="525363" y="746224"/>
                  <a:pt x="467171" y="762000"/>
                  <a:pt x="405408" y="762000"/>
                </a:cubicBezTo>
                <a:cubicBezTo>
                  <a:pt x="208211" y="762000"/>
                  <a:pt x="48220" y="602010"/>
                  <a:pt x="48220" y="404813"/>
                </a:cubicBezTo>
                <a:cubicBezTo>
                  <a:pt x="48220" y="232916"/>
                  <a:pt x="169515" y="89446"/>
                  <a:pt x="331291" y="55364"/>
                </a:cubicBezTo>
                <a:close/>
                <a:moveTo>
                  <a:pt x="711101" y="428625"/>
                </a:moveTo>
                <a:lnTo>
                  <a:pt x="806351" y="428625"/>
                </a:lnTo>
                <a:cubicBezTo>
                  <a:pt x="833884" y="428625"/>
                  <a:pt x="855911" y="451991"/>
                  <a:pt x="850255" y="478929"/>
                </a:cubicBezTo>
                <a:cubicBezTo>
                  <a:pt x="835075" y="550962"/>
                  <a:pt x="798165" y="614958"/>
                  <a:pt x="746671" y="663773"/>
                </a:cubicBezTo>
                <a:cubicBezTo>
                  <a:pt x="728365" y="681186"/>
                  <a:pt x="699641" y="677466"/>
                  <a:pt x="683568" y="657969"/>
                </a:cubicBezTo>
                <a:lnTo>
                  <a:pt x="557957" y="506611"/>
                </a:lnTo>
                <a:cubicBezTo>
                  <a:pt x="532209" y="475506"/>
                  <a:pt x="554385" y="428625"/>
                  <a:pt x="594568" y="428625"/>
                </a:cubicBezTo>
                <a:lnTo>
                  <a:pt x="710952" y="428625"/>
                </a:ln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14" name="Text 9"/>
          <p:cNvSpPr/>
          <p:nvPr/>
        </p:nvSpPr>
        <p:spPr>
          <a:xfrm>
            <a:off x="9095383" y="4655344"/>
            <a:ext cx="20701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Financial Insight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2081411" y="5544344"/>
            <a:ext cx="80264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Embrace AI-driven transparency and out-perform the competition.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D31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31-d2nfa0p8bjvh7rlj0ga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119495"/>
            <a:ext cx="12215495" cy="738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12215" y="1788160"/>
            <a:ext cx="9036685" cy="21253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9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631537" y="4191635"/>
            <a:ext cx="1734796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2025/0/05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7:31-d2nfa0p8bjvh7rlj0g9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10" y="6120130"/>
            <a:ext cx="11322685" cy="194310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7:30-d2nfa0h8bjvh7rlj0fo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1260" y="5711190"/>
            <a:ext cx="1315085" cy="39751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7:31-d2nfa0p8bjvh7rlj0g9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260000">
            <a:off x="997585" y="172085"/>
            <a:ext cx="1189990" cy="1781810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15171420" y="4343400"/>
            <a:ext cx="4064000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9" name="Image 4" descr="https://kimi-img.moonshot.cn/pub/slides/slides_tmpl/image/25-08-27-20:07:31-d2nfa0p8bjvh7rlj0ga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7210" y="957580"/>
            <a:ext cx="2191385" cy="2069465"/>
          </a:xfrm>
          <a:prstGeom prst="rect">
            <a:avLst/>
          </a:prstGeom>
        </p:spPr>
      </p:pic>
      <p:pic>
        <p:nvPicPr>
          <p:cNvPr id="10" name="Image 5" descr="https://kimi-img.moonshot.cn/pub/slides/slides_tmpl/image/25-08-27-20:07:31-d2nfa0p8bjvh7rlj0gb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755" y="3914140"/>
            <a:ext cx="3201035" cy="179705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D31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557125" cy="706310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f5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4490" y="3874135"/>
            <a:ext cx="4998720" cy="263207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f5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075" y="4462780"/>
            <a:ext cx="4843145" cy="82804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20:07:28-d2nfa018bjvh7rlj0f5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6815" y="3195955"/>
            <a:ext cx="5247640" cy="82804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20:07:28-d2nfa018bjvh7rlj0f5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075" y="3199765"/>
            <a:ext cx="4843145" cy="82804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8-27-20:07:28-d2nfa018bjvh7rlj0f5g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6815" y="1991360"/>
            <a:ext cx="5247640" cy="828040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08-27-20:07:28-d2nfa018bjvh7rlj0f5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475" y="1992630"/>
            <a:ext cx="4843145" cy="82804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08-27-20:07:28-d2nfa018bjvh7rlj0et0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11" name="Image 9" descr="https://kimi-img.moonshot.cn/pub/slides/slides_tmpl/image/25-08-27-20:07:28-d2nfa018bjvh7rlj0f1g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665480"/>
            <a:ext cx="4267200" cy="955040"/>
          </a:xfrm>
          <a:prstGeom prst="rect">
            <a:avLst/>
          </a:prstGeom>
        </p:spPr>
      </p:pic>
      <p:sp>
        <p:nvSpPr>
          <p:cNvPr id="12" name="Text 0"/>
          <p:cNvSpPr/>
          <p:nvPr/>
        </p:nvSpPr>
        <p:spPr>
          <a:xfrm>
            <a:off x="1184910" y="668020"/>
            <a:ext cx="3096260" cy="4692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9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Agenda</a:t>
            </a:r>
            <a:endParaRPr lang="en-US" sz="1600" dirty="0"/>
          </a:p>
        </p:txBody>
      </p:sp>
      <p:sp>
        <p:nvSpPr>
          <p:cNvPr id="13" name="Shape 1"/>
          <p:cNvSpPr/>
          <p:nvPr/>
        </p:nvSpPr>
        <p:spPr>
          <a:xfrm>
            <a:off x="1309190" y="212110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2"/>
          <p:cNvSpPr/>
          <p:nvPr/>
        </p:nvSpPr>
        <p:spPr>
          <a:xfrm>
            <a:off x="1309190" y="2121107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3"/>
          <p:cNvSpPr/>
          <p:nvPr/>
        </p:nvSpPr>
        <p:spPr>
          <a:xfrm>
            <a:off x="1961515" y="2243455"/>
            <a:ext cx="370395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Sponsorship Gap</a:t>
            </a:r>
            <a:endParaRPr lang="en-US" sz="1600" dirty="0"/>
          </a:p>
        </p:txBody>
      </p:sp>
      <p:sp>
        <p:nvSpPr>
          <p:cNvPr id="16" name="Shape 4"/>
          <p:cNvSpPr/>
          <p:nvPr/>
        </p:nvSpPr>
        <p:spPr>
          <a:xfrm>
            <a:off x="6509205" y="2143992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5"/>
          <p:cNvSpPr/>
          <p:nvPr/>
        </p:nvSpPr>
        <p:spPr>
          <a:xfrm>
            <a:off x="6509205" y="2143992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6"/>
          <p:cNvSpPr/>
          <p:nvPr/>
        </p:nvSpPr>
        <p:spPr>
          <a:xfrm>
            <a:off x="7161530" y="2266315"/>
            <a:ext cx="4104640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Analytics Engine</a:t>
            </a:r>
            <a:endParaRPr lang="en-US" sz="1600" dirty="0"/>
          </a:p>
        </p:txBody>
      </p:sp>
      <p:sp>
        <p:nvSpPr>
          <p:cNvPr id="19" name="Shape 7"/>
          <p:cNvSpPr/>
          <p:nvPr/>
        </p:nvSpPr>
        <p:spPr>
          <a:xfrm>
            <a:off x="1309190" y="3333322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0" name="Text 8"/>
          <p:cNvSpPr/>
          <p:nvPr/>
        </p:nvSpPr>
        <p:spPr>
          <a:xfrm>
            <a:off x="1309190" y="3333322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9"/>
          <p:cNvSpPr/>
          <p:nvPr/>
        </p:nvSpPr>
        <p:spPr>
          <a:xfrm>
            <a:off x="1961515" y="3455670"/>
            <a:ext cx="3704590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Impact</a:t>
            </a:r>
            <a:endParaRPr lang="en-US" sz="1600" dirty="0"/>
          </a:p>
        </p:txBody>
      </p:sp>
      <p:sp>
        <p:nvSpPr>
          <p:cNvPr id="22" name="Shape 10"/>
          <p:cNvSpPr/>
          <p:nvPr/>
        </p:nvSpPr>
        <p:spPr>
          <a:xfrm>
            <a:off x="6520635" y="335620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3" name="Text 11"/>
          <p:cNvSpPr/>
          <p:nvPr/>
        </p:nvSpPr>
        <p:spPr>
          <a:xfrm>
            <a:off x="6520635" y="3356207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4" name="Text 12"/>
          <p:cNvSpPr/>
          <p:nvPr/>
        </p:nvSpPr>
        <p:spPr>
          <a:xfrm>
            <a:off x="7172960" y="3478530"/>
            <a:ext cx="4092575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Proof in Action</a:t>
            </a:r>
            <a:endParaRPr lang="en-US" sz="1600" dirty="0"/>
          </a:p>
        </p:txBody>
      </p:sp>
      <p:sp>
        <p:nvSpPr>
          <p:cNvPr id="25" name="Shape 13"/>
          <p:cNvSpPr/>
          <p:nvPr/>
        </p:nvSpPr>
        <p:spPr>
          <a:xfrm>
            <a:off x="1309190" y="459125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6" name="Text 14"/>
          <p:cNvSpPr/>
          <p:nvPr/>
        </p:nvSpPr>
        <p:spPr>
          <a:xfrm>
            <a:off x="1309190" y="4591257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27" name="Text 15"/>
          <p:cNvSpPr/>
          <p:nvPr/>
        </p:nvSpPr>
        <p:spPr>
          <a:xfrm>
            <a:off x="1961515" y="4713605"/>
            <a:ext cx="3704590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D31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3545" y="3815080"/>
            <a:ext cx="5547360" cy="4826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Sponsorship Gap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f60.png">    </p:cNvPr>
          <p:cNvPicPr>
            <a:picLocks noChangeAspect="1"/>
          </p:cNvPicPr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5400000">
            <a:off x="8475980" y="2972435"/>
            <a:ext cx="1301115" cy="9766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7" name="Image 2" descr="https://kimi-img.moonshot.cn/pub/slides/slides_tmpl/image/25-08-27-20:07:28-d2nfa018bjvh7rlj0f7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385" y="1950085"/>
            <a:ext cx="4074795" cy="377825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158750" y="5461397"/>
            <a:ext cx="3721100" cy="1143000"/>
          </a:xfrm>
          <a:custGeom>
            <a:avLst/>
            <a:gdLst/>
            <a:ahLst/>
            <a:cxnLst/>
            <a:rect l="l" t="t" r="r" b="b"/>
            <a:pathLst>
              <a:path w="3721100" h="1143000">
                <a:moveTo>
                  <a:pt x="126999" y="0"/>
                </a:moveTo>
                <a:lnTo>
                  <a:pt x="3594101" y="0"/>
                </a:lnTo>
                <a:cubicBezTo>
                  <a:pt x="3664241" y="0"/>
                  <a:pt x="3721100" y="56859"/>
                  <a:pt x="3721100" y="126999"/>
                </a:cubicBezTo>
                <a:lnTo>
                  <a:pt x="3721100" y="1016001"/>
                </a:lnTo>
                <a:cubicBezTo>
                  <a:pt x="3721100" y="1086141"/>
                  <a:pt x="3664241" y="1143000"/>
                  <a:pt x="3594101" y="1143000"/>
                </a:cubicBezTo>
                <a:lnTo>
                  <a:pt x="126999" y="1143000"/>
                </a:lnTo>
                <a:cubicBezTo>
                  <a:pt x="56859" y="1143000"/>
                  <a:pt x="0" y="1086141"/>
                  <a:pt x="0" y="1016001"/>
                </a:cubicBezTo>
                <a:lnTo>
                  <a:pt x="0" y="126999"/>
                </a:lnTo>
                <a:cubicBezTo>
                  <a:pt x="0" y="56906"/>
                  <a:pt x="56906" y="0"/>
                  <a:pt x="126999" y="0"/>
                </a:cubicBezTo>
                <a:close/>
              </a:path>
            </a:pathLst>
          </a:custGeom>
          <a:solidFill>
            <a:srgbClr val="3341B8">
              <a:alpha val="10196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349250" y="5651897"/>
            <a:ext cx="3530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300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2-70M€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396875" y="6159897"/>
            <a:ext cx="34353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Shirt Sponsorships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4233267" y="5461397"/>
            <a:ext cx="3721100" cy="1143000"/>
          </a:xfrm>
          <a:custGeom>
            <a:avLst/>
            <a:gdLst/>
            <a:ahLst/>
            <a:cxnLst/>
            <a:rect l="l" t="t" r="r" b="b"/>
            <a:pathLst>
              <a:path w="3721100" h="1143000">
                <a:moveTo>
                  <a:pt x="126999" y="0"/>
                </a:moveTo>
                <a:lnTo>
                  <a:pt x="3594101" y="0"/>
                </a:lnTo>
                <a:cubicBezTo>
                  <a:pt x="3664241" y="0"/>
                  <a:pt x="3721100" y="56859"/>
                  <a:pt x="3721100" y="126999"/>
                </a:cubicBezTo>
                <a:lnTo>
                  <a:pt x="3721100" y="1016001"/>
                </a:lnTo>
                <a:cubicBezTo>
                  <a:pt x="3721100" y="1086141"/>
                  <a:pt x="3664241" y="1143000"/>
                  <a:pt x="3594101" y="1143000"/>
                </a:cubicBezTo>
                <a:lnTo>
                  <a:pt x="126999" y="1143000"/>
                </a:lnTo>
                <a:cubicBezTo>
                  <a:pt x="56859" y="1143000"/>
                  <a:pt x="0" y="1086141"/>
                  <a:pt x="0" y="1016001"/>
                </a:cubicBezTo>
                <a:lnTo>
                  <a:pt x="0" y="126999"/>
                </a:lnTo>
                <a:cubicBezTo>
                  <a:pt x="0" y="56906"/>
                  <a:pt x="56906" y="0"/>
                  <a:pt x="126999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4328517" y="5651897"/>
            <a:ext cx="3530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3000" b="1" dirty="0">
                <a:solidFill>
                  <a:srgbClr val="6052C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0.1-3M€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4376142" y="6159698"/>
            <a:ext cx="34353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LED Board Deals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8212534" y="5461397"/>
            <a:ext cx="3721100" cy="1143000"/>
          </a:xfrm>
          <a:custGeom>
            <a:avLst/>
            <a:gdLst/>
            <a:ahLst/>
            <a:cxnLst/>
            <a:rect l="l" t="t" r="r" b="b"/>
            <a:pathLst>
              <a:path w="3721100" h="1143000">
                <a:moveTo>
                  <a:pt x="126999" y="0"/>
                </a:moveTo>
                <a:lnTo>
                  <a:pt x="3594101" y="0"/>
                </a:lnTo>
                <a:cubicBezTo>
                  <a:pt x="3664241" y="0"/>
                  <a:pt x="3721100" y="56859"/>
                  <a:pt x="3721100" y="126999"/>
                </a:cubicBezTo>
                <a:lnTo>
                  <a:pt x="3721100" y="1016001"/>
                </a:lnTo>
                <a:cubicBezTo>
                  <a:pt x="3721100" y="1086141"/>
                  <a:pt x="3664241" y="1143000"/>
                  <a:pt x="3594101" y="1143000"/>
                </a:cubicBezTo>
                <a:lnTo>
                  <a:pt x="126999" y="1143000"/>
                </a:lnTo>
                <a:cubicBezTo>
                  <a:pt x="56859" y="1143000"/>
                  <a:pt x="0" y="1086141"/>
                  <a:pt x="0" y="1016001"/>
                </a:cubicBezTo>
                <a:lnTo>
                  <a:pt x="0" y="126999"/>
                </a:lnTo>
                <a:cubicBezTo>
                  <a:pt x="0" y="56906"/>
                  <a:pt x="56906" y="0"/>
                  <a:pt x="126999" y="0"/>
                </a:cubicBezTo>
                <a:close/>
              </a:path>
            </a:pathLst>
          </a:custGeom>
          <a:solidFill>
            <a:srgbClr val="4D5EFF">
              <a:alpha val="10196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8307784" y="5651897"/>
            <a:ext cx="3530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3000" b="1" dirty="0">
                <a:solidFill>
                  <a:srgbClr val="4D5E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21-25%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8355409" y="6159698"/>
            <a:ext cx="34353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 Club Revenue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488328" y="538448"/>
            <a:ext cx="10538340" cy="1905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450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Millions Spent,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450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Impact Unknown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488328" y="2286000"/>
            <a:ext cx="9300414" cy="2476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Bundesliga clubs collect </a:t>
            </a:r>
            <a:pPr>
              <a:lnSpc>
                <a:spcPct val="140000"/>
              </a:lnSpc>
            </a:pPr>
            <a:r>
              <a:rPr lang="en-US" sz="2000" dirty="0">
                <a:solidFill>
                  <a:srgbClr val="34385E"/>
                </a:solidFill>
                <a:highlight>
                  <a:srgbClr val="4D5EFF">
                    <a:alpha val="2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2–70 M€ yearly </a:t>
            </a:r>
            <a:pPr>
              <a:lnSpc>
                <a:spcPct val="14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from shirt deals, yet sponsors receive no reliable proof of brand visibility. This opacity blocks finance teams from linking payments to measurable brand outcomes.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54000" y="365125"/>
            <a:ext cx="55721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75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Manual Tracking Fails Brands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254000" y="1762125"/>
            <a:ext cx="5461000" cy="2070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Current reports rely on human spotters, producing inconsistent, subjective data. Without objective metrics, marketers cannot verify if multi-million fees deliver the promised </a:t>
            </a:r>
            <a:pPr>
              <a:lnSpc>
                <a:spcPct val="140000"/>
              </a:lnSpc>
            </a:pPr>
            <a:r>
              <a:rPr lang="en-US" sz="2000" dirty="0">
                <a:solidFill>
                  <a:srgbClr val="34385E"/>
                </a:solidFill>
                <a:highlight>
                  <a:srgbClr val="4D5EFF">
                    <a:alpha val="2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5–15% sales uplift </a:t>
            </a:r>
            <a:pPr>
              <a:lnSpc>
                <a:spcPct val="14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254000" y="4206875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317500" y="0"/>
                </a:moveTo>
                <a:lnTo>
                  <a:pt x="317500" y="0"/>
                </a:lnTo>
                <a:cubicBezTo>
                  <a:pt x="492733" y="0"/>
                  <a:pt x="635000" y="142267"/>
                  <a:pt x="635000" y="317500"/>
                </a:cubicBezTo>
                <a:lnTo>
                  <a:pt x="635000" y="317500"/>
                </a:lnTo>
                <a:cubicBezTo>
                  <a:pt x="635000" y="492733"/>
                  <a:pt x="492733" y="635000"/>
                  <a:pt x="317500" y="635000"/>
                </a:cubicBezTo>
                <a:lnTo>
                  <a:pt x="317500" y="635000"/>
                </a:lnTo>
                <a:cubicBezTo>
                  <a:pt x="142267" y="635000"/>
                  <a:pt x="0" y="492733"/>
                  <a:pt x="0" y="317500"/>
                </a:cubicBezTo>
                <a:lnTo>
                  <a:pt x="0" y="317500"/>
                </a:lnTo>
                <a:cubicBezTo>
                  <a:pt x="0" y="142267"/>
                  <a:pt x="142267" y="0"/>
                  <a:pt x="317500" y="0"/>
                </a:cubicBezTo>
                <a:close/>
              </a:path>
            </a:pathLst>
          </a:custGeom>
          <a:solidFill>
            <a:srgbClr val="6052C8">
              <a:alpha val="20000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391319" y="4365625"/>
            <a:ext cx="357188" cy="317500"/>
          </a:xfrm>
          <a:custGeom>
            <a:avLst/>
            <a:gdLst/>
            <a:ahLst/>
            <a:cxnLst/>
            <a:rect l="l" t="t" r="r" b="b"/>
            <a:pathLst>
              <a:path w="357188" h="317500">
                <a:moveTo>
                  <a:pt x="25425" y="-15441"/>
                </a:moveTo>
                <a:cubicBezTo>
                  <a:pt x="19596" y="-21270"/>
                  <a:pt x="10170" y="-21270"/>
                  <a:pt x="4403" y="-15441"/>
                </a:cubicBezTo>
                <a:cubicBezTo>
                  <a:pt x="-1364" y="-9612"/>
                  <a:pt x="-1426" y="-186"/>
                  <a:pt x="4341" y="5643"/>
                </a:cubicBezTo>
                <a:lnTo>
                  <a:pt x="331763" y="333065"/>
                </a:lnTo>
                <a:cubicBezTo>
                  <a:pt x="337592" y="338894"/>
                  <a:pt x="347018" y="338894"/>
                  <a:pt x="352785" y="333065"/>
                </a:cubicBezTo>
                <a:cubicBezTo>
                  <a:pt x="358552" y="327236"/>
                  <a:pt x="358614" y="317810"/>
                  <a:pt x="352785" y="312043"/>
                </a:cubicBezTo>
                <a:lnTo>
                  <a:pt x="293005" y="252264"/>
                </a:lnTo>
                <a:cubicBezTo>
                  <a:pt x="294680" y="250775"/>
                  <a:pt x="296354" y="249287"/>
                  <a:pt x="297966" y="247799"/>
                </a:cubicBezTo>
                <a:cubicBezTo>
                  <a:pt x="326988" y="220824"/>
                  <a:pt x="346397" y="188640"/>
                  <a:pt x="355637" y="166501"/>
                </a:cubicBezTo>
                <a:cubicBezTo>
                  <a:pt x="357684" y="161603"/>
                  <a:pt x="357684" y="156146"/>
                  <a:pt x="355637" y="151247"/>
                </a:cubicBezTo>
                <a:cubicBezTo>
                  <a:pt x="346397" y="129108"/>
                  <a:pt x="326988" y="96862"/>
                  <a:pt x="297966" y="69949"/>
                </a:cubicBezTo>
                <a:cubicBezTo>
                  <a:pt x="268759" y="42850"/>
                  <a:pt x="228637" y="19968"/>
                  <a:pt x="178532" y="19968"/>
                </a:cubicBezTo>
                <a:cubicBezTo>
                  <a:pt x="143309" y="19968"/>
                  <a:pt x="113047" y="31254"/>
                  <a:pt x="87995" y="47377"/>
                </a:cubicBezTo>
                <a:lnTo>
                  <a:pt x="25425" y="-15441"/>
                </a:lnTo>
                <a:close/>
                <a:moveTo>
                  <a:pt x="126814" y="86010"/>
                </a:moveTo>
                <a:cubicBezTo>
                  <a:pt x="141387" y="75592"/>
                  <a:pt x="159308" y="69453"/>
                  <a:pt x="178594" y="69453"/>
                </a:cubicBezTo>
                <a:cubicBezTo>
                  <a:pt x="227893" y="69453"/>
                  <a:pt x="267891" y="109451"/>
                  <a:pt x="267891" y="158750"/>
                </a:cubicBezTo>
                <a:cubicBezTo>
                  <a:pt x="267891" y="178036"/>
                  <a:pt x="261751" y="195895"/>
                  <a:pt x="251333" y="210530"/>
                </a:cubicBezTo>
                <a:lnTo>
                  <a:pt x="229815" y="189012"/>
                </a:lnTo>
                <a:cubicBezTo>
                  <a:pt x="237691" y="175741"/>
                  <a:pt x="240357" y="159432"/>
                  <a:pt x="236079" y="143309"/>
                </a:cubicBezTo>
                <a:cubicBezTo>
                  <a:pt x="227583" y="111559"/>
                  <a:pt x="194903" y="92708"/>
                  <a:pt x="163153" y="101203"/>
                </a:cubicBezTo>
                <a:cubicBezTo>
                  <a:pt x="157820" y="102629"/>
                  <a:pt x="152797" y="104738"/>
                  <a:pt x="148270" y="107404"/>
                </a:cubicBezTo>
                <a:lnTo>
                  <a:pt x="126752" y="85886"/>
                </a:lnTo>
                <a:close/>
                <a:moveTo>
                  <a:pt x="201724" y="245008"/>
                </a:moveTo>
                <a:cubicBezTo>
                  <a:pt x="194345" y="246993"/>
                  <a:pt x="186593" y="248047"/>
                  <a:pt x="178594" y="248047"/>
                </a:cubicBezTo>
                <a:cubicBezTo>
                  <a:pt x="129294" y="248047"/>
                  <a:pt x="89297" y="208049"/>
                  <a:pt x="89297" y="158750"/>
                </a:cubicBezTo>
                <a:cubicBezTo>
                  <a:pt x="89297" y="150750"/>
                  <a:pt x="90351" y="142999"/>
                  <a:pt x="92335" y="135620"/>
                </a:cubicBezTo>
                <a:lnTo>
                  <a:pt x="43036" y="86320"/>
                </a:lnTo>
                <a:cubicBezTo>
                  <a:pt x="22820" y="109141"/>
                  <a:pt x="8930" y="133325"/>
                  <a:pt x="1550" y="151123"/>
                </a:cubicBezTo>
                <a:cubicBezTo>
                  <a:pt x="-496" y="156021"/>
                  <a:pt x="-496" y="161479"/>
                  <a:pt x="1550" y="166377"/>
                </a:cubicBezTo>
                <a:cubicBezTo>
                  <a:pt x="10790" y="188516"/>
                  <a:pt x="30200" y="220762"/>
                  <a:pt x="59221" y="247675"/>
                </a:cubicBezTo>
                <a:cubicBezTo>
                  <a:pt x="88429" y="274774"/>
                  <a:pt x="128550" y="297656"/>
                  <a:pt x="178656" y="297656"/>
                </a:cubicBezTo>
                <a:cubicBezTo>
                  <a:pt x="201786" y="297656"/>
                  <a:pt x="222808" y="292757"/>
                  <a:pt x="241598" y="284882"/>
                </a:cubicBezTo>
                <a:lnTo>
                  <a:pt x="201786" y="245070"/>
                </a:ln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8" name="Text 4"/>
          <p:cNvSpPr/>
          <p:nvPr/>
        </p:nvSpPr>
        <p:spPr>
          <a:xfrm>
            <a:off x="1143000" y="4206875"/>
            <a:ext cx="4572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Subjective &amp; Inconsistent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1143000" y="4587875"/>
            <a:ext cx="4556125" cy="635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5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estimates vary wildly, failing to provide a reliable baseline for valuation.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254000" y="5476875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317500" y="0"/>
                </a:moveTo>
                <a:lnTo>
                  <a:pt x="317500" y="0"/>
                </a:lnTo>
                <a:cubicBezTo>
                  <a:pt x="492733" y="0"/>
                  <a:pt x="635000" y="142267"/>
                  <a:pt x="635000" y="317500"/>
                </a:cubicBezTo>
                <a:lnTo>
                  <a:pt x="635000" y="317500"/>
                </a:lnTo>
                <a:cubicBezTo>
                  <a:pt x="635000" y="492733"/>
                  <a:pt x="492733" y="635000"/>
                  <a:pt x="317500" y="635000"/>
                </a:cubicBezTo>
                <a:lnTo>
                  <a:pt x="317500" y="635000"/>
                </a:lnTo>
                <a:cubicBezTo>
                  <a:pt x="142267" y="635000"/>
                  <a:pt x="0" y="492733"/>
                  <a:pt x="0" y="317500"/>
                </a:cubicBezTo>
                <a:lnTo>
                  <a:pt x="0" y="317500"/>
                </a:lnTo>
                <a:cubicBezTo>
                  <a:pt x="0" y="142267"/>
                  <a:pt x="142267" y="0"/>
                  <a:pt x="317500" y="0"/>
                </a:cubicBezTo>
                <a:close/>
              </a:path>
            </a:pathLst>
          </a:custGeom>
          <a:solidFill>
            <a:srgbClr val="6052C8">
              <a:alpha val="20000"/>
            </a:srgbClr>
          </a:solidFill>
          <a:ln/>
        </p:spPr>
      </p:sp>
      <p:sp>
        <p:nvSpPr>
          <p:cNvPr id="11" name="Shape 7"/>
          <p:cNvSpPr/>
          <p:nvPr/>
        </p:nvSpPr>
        <p:spPr>
          <a:xfrm>
            <a:off x="391319" y="5635625"/>
            <a:ext cx="357188" cy="317500"/>
          </a:xfrm>
          <a:custGeom>
            <a:avLst/>
            <a:gdLst/>
            <a:ahLst/>
            <a:cxnLst/>
            <a:rect l="l" t="t" r="r" b="b"/>
            <a:pathLst>
              <a:path w="357188" h="317500">
                <a:moveTo>
                  <a:pt x="317748" y="148828"/>
                </a:moveTo>
                <a:lnTo>
                  <a:pt x="208607" y="148828"/>
                </a:lnTo>
                <a:cubicBezTo>
                  <a:pt x="197631" y="148828"/>
                  <a:pt x="188764" y="139960"/>
                  <a:pt x="188764" y="128984"/>
                </a:cubicBezTo>
                <a:lnTo>
                  <a:pt x="188764" y="19844"/>
                </a:lnTo>
                <a:cubicBezTo>
                  <a:pt x="188764" y="8868"/>
                  <a:pt x="197693" y="-124"/>
                  <a:pt x="208545" y="1302"/>
                </a:cubicBezTo>
                <a:cubicBezTo>
                  <a:pt x="274898" y="10108"/>
                  <a:pt x="327484" y="62694"/>
                  <a:pt x="336290" y="129046"/>
                </a:cubicBezTo>
                <a:cubicBezTo>
                  <a:pt x="337716" y="139898"/>
                  <a:pt x="328724" y="148828"/>
                  <a:pt x="317748" y="148828"/>
                </a:cubicBezTo>
                <a:close/>
                <a:moveTo>
                  <a:pt x="138038" y="23068"/>
                </a:moveTo>
                <a:cubicBezTo>
                  <a:pt x="149262" y="20712"/>
                  <a:pt x="158998" y="29890"/>
                  <a:pt x="158998" y="41362"/>
                </a:cubicBezTo>
                <a:lnTo>
                  <a:pt x="158998" y="163711"/>
                </a:lnTo>
                <a:cubicBezTo>
                  <a:pt x="158998" y="167184"/>
                  <a:pt x="160238" y="170532"/>
                  <a:pt x="162409" y="173199"/>
                </a:cubicBezTo>
                <a:lnTo>
                  <a:pt x="244326" y="272045"/>
                </a:lnTo>
                <a:cubicBezTo>
                  <a:pt x="251582" y="280789"/>
                  <a:pt x="250031" y="293998"/>
                  <a:pt x="240047" y="299393"/>
                </a:cubicBezTo>
                <a:cubicBezTo>
                  <a:pt x="218901" y="310927"/>
                  <a:pt x="194655" y="317500"/>
                  <a:pt x="168920" y="317500"/>
                </a:cubicBezTo>
                <a:cubicBezTo>
                  <a:pt x="86754" y="317500"/>
                  <a:pt x="20092" y="250837"/>
                  <a:pt x="20092" y="168672"/>
                </a:cubicBezTo>
                <a:cubicBezTo>
                  <a:pt x="20092" y="97048"/>
                  <a:pt x="70631" y="37269"/>
                  <a:pt x="138038" y="23068"/>
                </a:cubicBezTo>
                <a:close/>
                <a:moveTo>
                  <a:pt x="296292" y="178594"/>
                </a:moveTo>
                <a:lnTo>
                  <a:pt x="335979" y="178594"/>
                </a:lnTo>
                <a:cubicBezTo>
                  <a:pt x="347452" y="178594"/>
                  <a:pt x="356629" y="188330"/>
                  <a:pt x="354273" y="199554"/>
                </a:cubicBezTo>
                <a:cubicBezTo>
                  <a:pt x="347948" y="229567"/>
                  <a:pt x="332569" y="256232"/>
                  <a:pt x="311113" y="276572"/>
                </a:cubicBezTo>
                <a:cubicBezTo>
                  <a:pt x="303485" y="283828"/>
                  <a:pt x="291517" y="282277"/>
                  <a:pt x="284820" y="274154"/>
                </a:cubicBezTo>
                <a:lnTo>
                  <a:pt x="232482" y="211088"/>
                </a:lnTo>
                <a:cubicBezTo>
                  <a:pt x="221754" y="198127"/>
                  <a:pt x="230994" y="178594"/>
                  <a:pt x="247737" y="178594"/>
                </a:cubicBezTo>
                <a:lnTo>
                  <a:pt x="296230" y="178594"/>
                </a:ln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2" name="Text 8"/>
          <p:cNvSpPr/>
          <p:nvPr/>
        </p:nvSpPr>
        <p:spPr>
          <a:xfrm>
            <a:off x="1143000" y="5476875"/>
            <a:ext cx="4572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00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 ROI Link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143000" y="5857875"/>
            <a:ext cx="4556125" cy="635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5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Cannot connect visibility data to financial outcomes or promised sales uplifts.</a:t>
            </a:r>
            <a:endParaRPr lang="en-US" sz="1600" dirty="0"/>
          </a:p>
        </p:txBody>
      </p:sp>
      <p:pic>
        <p:nvPicPr>
          <p:cNvPr id="14" name="Image 2" descr="https://kimi-web-img.moonshot.cn/img/c8.alamy.com/b42b94a05b3855dd99e2a04c9ec300a427f01449.jpg">    </p:cNvPr>
          <p:cNvPicPr>
            <a:picLocks noChangeAspect="1"/>
          </p:cNvPicPr>
          <p:nvPr/>
        </p:nvPicPr>
        <p:blipFill>
          <a:blip r:embed="rId3"/>
          <a:srcRect l="19962" r="19962" t="0" b="0"/>
          <a:stretch/>
        </p:blipFill>
        <p:spPr>
          <a:xfrm>
            <a:off x="6096000" y="254000"/>
            <a:ext cx="5842000" cy="6350000"/>
          </a:xfrm>
          <a:prstGeom prst="roundRect">
            <a:avLst>
              <a:gd name="adj" fmla="val 2174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D31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3545" y="3815080"/>
            <a:ext cx="5547360" cy="4826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f60.png">    </p:cNvPr>
          <p:cNvPicPr>
            <a:picLocks noChangeAspect="1"/>
          </p:cNvPicPr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5400000">
            <a:off x="8475980" y="2972435"/>
            <a:ext cx="1301115" cy="9766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pic>
        <p:nvPicPr>
          <p:cNvPr id="7" name="Image 2" descr="https://kimi-img.moonshot.cn/pub/slides/slides_tmpl/image/25-08-27-20:07:28-d2nfa018bjvh7rlj0f7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385" y="1950085"/>
            <a:ext cx="4074795" cy="377825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t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134938" y="1301948"/>
            <a:ext cx="119221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75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Computer Vision for Every Frame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190500" y="2000448"/>
            <a:ext cx="11811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Our AI, trained on </a:t>
            </a:r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4D5E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71 German brands</a:t>
            </a:r>
            <a:pPr algn="ctr">
              <a:lnSpc>
                <a:spcPct val="13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, ingests video to detect logos, record size and clarity, and tag key events, turning raw footage into structured, financial-grade data.</a:t>
            </a:r>
            <a:endParaRPr lang="en-US" sz="1600" dirty="0"/>
          </a:p>
        </p:txBody>
      </p:sp>
      <p:sp>
        <p:nvSpPr>
          <p:cNvPr id="7" name="Shape 2"/>
          <p:cNvSpPr/>
          <p:nvPr/>
        </p:nvSpPr>
        <p:spPr>
          <a:xfrm>
            <a:off x="1578173" y="3397250"/>
            <a:ext cx="1270000" cy="1270000"/>
          </a:xfrm>
          <a:custGeom>
            <a:avLst/>
            <a:gdLst/>
            <a:ahLst/>
            <a:cxnLst/>
            <a:rect l="l" t="t" r="r" b="b"/>
            <a:pathLst>
              <a:path w="1270000" h="1270000">
                <a:moveTo>
                  <a:pt x="635000" y="0"/>
                </a:moveTo>
                <a:lnTo>
                  <a:pt x="635000" y="0"/>
                </a:lnTo>
                <a:cubicBezTo>
                  <a:pt x="985466" y="0"/>
                  <a:pt x="1270000" y="284534"/>
                  <a:pt x="1270000" y="635000"/>
                </a:cubicBezTo>
                <a:lnTo>
                  <a:pt x="1270000" y="635000"/>
                </a:lnTo>
                <a:cubicBezTo>
                  <a:pt x="1270000" y="985466"/>
                  <a:pt x="985466" y="1270000"/>
                  <a:pt x="635000" y="1270000"/>
                </a:cubicBezTo>
                <a:lnTo>
                  <a:pt x="635000" y="1270000"/>
                </a:lnTo>
                <a:cubicBezTo>
                  <a:pt x="284534" y="1270000"/>
                  <a:pt x="0" y="985466"/>
                  <a:pt x="0" y="635000"/>
                </a:cubicBezTo>
                <a:lnTo>
                  <a:pt x="0" y="635000"/>
                </a:lnTo>
                <a:cubicBezTo>
                  <a:pt x="0" y="284534"/>
                  <a:pt x="284534" y="0"/>
                  <a:pt x="635000" y="0"/>
                </a:cubicBezTo>
                <a:close/>
              </a:path>
            </a:pathLst>
          </a:custGeom>
          <a:solidFill>
            <a:srgbClr val="3341B8">
              <a:alpha val="10196"/>
            </a:srgbClr>
          </a:solidFill>
          <a:ln/>
        </p:spPr>
      </p:sp>
      <p:sp>
        <p:nvSpPr>
          <p:cNvPr id="8" name="Shape 3"/>
          <p:cNvSpPr/>
          <p:nvPr/>
        </p:nvSpPr>
        <p:spPr>
          <a:xfrm>
            <a:off x="1890117" y="3746500"/>
            <a:ext cx="642938" cy="571500"/>
          </a:xfrm>
          <a:custGeom>
            <a:avLst/>
            <a:gdLst/>
            <a:ahLst/>
            <a:cxnLst/>
            <a:rect l="l" t="t" r="r" b="b"/>
            <a:pathLst>
              <a:path w="642938" h="571500">
                <a:moveTo>
                  <a:pt x="107156" y="71438"/>
                </a:moveTo>
                <a:cubicBezTo>
                  <a:pt x="67754" y="71438"/>
                  <a:pt x="35719" y="103473"/>
                  <a:pt x="35719" y="142875"/>
                </a:cubicBezTo>
                <a:lnTo>
                  <a:pt x="35719" y="428625"/>
                </a:lnTo>
                <a:cubicBezTo>
                  <a:pt x="35719" y="468027"/>
                  <a:pt x="67754" y="500063"/>
                  <a:pt x="107156" y="500063"/>
                </a:cubicBezTo>
                <a:lnTo>
                  <a:pt x="392906" y="500063"/>
                </a:lnTo>
                <a:cubicBezTo>
                  <a:pt x="432308" y="500063"/>
                  <a:pt x="464344" y="468027"/>
                  <a:pt x="464344" y="428625"/>
                </a:cubicBezTo>
                <a:lnTo>
                  <a:pt x="464344" y="142875"/>
                </a:lnTo>
                <a:cubicBezTo>
                  <a:pt x="464344" y="103473"/>
                  <a:pt x="432308" y="71438"/>
                  <a:pt x="392906" y="71438"/>
                </a:cubicBezTo>
                <a:lnTo>
                  <a:pt x="107156" y="71438"/>
                </a:lnTo>
                <a:close/>
                <a:moveTo>
                  <a:pt x="517922" y="375047"/>
                </a:moveTo>
                <a:lnTo>
                  <a:pt x="599963" y="440680"/>
                </a:lnTo>
                <a:cubicBezTo>
                  <a:pt x="604651" y="444475"/>
                  <a:pt x="610456" y="446484"/>
                  <a:pt x="616483" y="446484"/>
                </a:cubicBezTo>
                <a:cubicBezTo>
                  <a:pt x="631106" y="446484"/>
                  <a:pt x="642938" y="434653"/>
                  <a:pt x="642938" y="420030"/>
                </a:cubicBezTo>
                <a:lnTo>
                  <a:pt x="642938" y="151470"/>
                </a:lnTo>
                <a:cubicBezTo>
                  <a:pt x="642938" y="136847"/>
                  <a:pt x="631106" y="125016"/>
                  <a:pt x="616483" y="125016"/>
                </a:cubicBezTo>
                <a:cubicBezTo>
                  <a:pt x="610456" y="125016"/>
                  <a:pt x="604651" y="127025"/>
                  <a:pt x="599963" y="130820"/>
                </a:cubicBezTo>
                <a:lnTo>
                  <a:pt x="517922" y="196453"/>
                </a:lnTo>
                <a:lnTo>
                  <a:pt x="517922" y="375047"/>
                </a:ln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9" name="Text 4"/>
          <p:cNvSpPr/>
          <p:nvPr/>
        </p:nvSpPr>
        <p:spPr>
          <a:xfrm>
            <a:off x="1261467" y="4794250"/>
            <a:ext cx="1905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1. Ingest Video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794742" y="5175250"/>
            <a:ext cx="28384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Live or recorded match footage.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3927673" y="4095750"/>
            <a:ext cx="742950" cy="635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4500" dirty="0">
                <a:solidFill>
                  <a:srgbClr val="6052C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5461000" y="3270448"/>
            <a:ext cx="1270000" cy="1270000"/>
          </a:xfrm>
          <a:custGeom>
            <a:avLst/>
            <a:gdLst/>
            <a:ahLst/>
            <a:cxnLst/>
            <a:rect l="l" t="t" r="r" b="b"/>
            <a:pathLst>
              <a:path w="1270000" h="1270000">
                <a:moveTo>
                  <a:pt x="635000" y="0"/>
                </a:moveTo>
                <a:lnTo>
                  <a:pt x="635000" y="0"/>
                </a:lnTo>
                <a:cubicBezTo>
                  <a:pt x="985466" y="0"/>
                  <a:pt x="1270000" y="284534"/>
                  <a:pt x="1270000" y="635000"/>
                </a:cubicBezTo>
                <a:lnTo>
                  <a:pt x="1270000" y="635000"/>
                </a:lnTo>
                <a:cubicBezTo>
                  <a:pt x="1270000" y="985466"/>
                  <a:pt x="985466" y="1270000"/>
                  <a:pt x="635000" y="1270000"/>
                </a:cubicBezTo>
                <a:lnTo>
                  <a:pt x="635000" y="1270000"/>
                </a:lnTo>
                <a:cubicBezTo>
                  <a:pt x="284534" y="1270000"/>
                  <a:pt x="0" y="985466"/>
                  <a:pt x="0" y="635000"/>
                </a:cubicBezTo>
                <a:lnTo>
                  <a:pt x="0" y="635000"/>
                </a:lnTo>
                <a:cubicBezTo>
                  <a:pt x="0" y="284534"/>
                  <a:pt x="284534" y="0"/>
                  <a:pt x="635000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</p:spPr>
      </p:sp>
      <p:sp>
        <p:nvSpPr>
          <p:cNvPr id="13" name="Shape 8"/>
          <p:cNvSpPr/>
          <p:nvPr/>
        </p:nvSpPr>
        <p:spPr>
          <a:xfrm>
            <a:off x="5737225" y="3619698"/>
            <a:ext cx="714375" cy="571500"/>
          </a:xfrm>
          <a:custGeom>
            <a:avLst/>
            <a:gdLst/>
            <a:ahLst/>
            <a:cxnLst/>
            <a:rect l="l" t="t" r="r" b="b"/>
            <a:pathLst>
              <a:path w="714375" h="571500">
                <a:moveTo>
                  <a:pt x="392906" y="0"/>
                </a:moveTo>
                <a:cubicBezTo>
                  <a:pt x="392906" y="-19757"/>
                  <a:pt x="376944" y="-35719"/>
                  <a:pt x="357188" y="-35719"/>
                </a:cubicBezTo>
                <a:cubicBezTo>
                  <a:pt x="337431" y="-35719"/>
                  <a:pt x="321469" y="-19757"/>
                  <a:pt x="321469" y="0"/>
                </a:cubicBezTo>
                <a:lnTo>
                  <a:pt x="321469" y="71438"/>
                </a:lnTo>
                <a:lnTo>
                  <a:pt x="214313" y="71438"/>
                </a:lnTo>
                <a:cubicBezTo>
                  <a:pt x="155153" y="71438"/>
                  <a:pt x="107156" y="119435"/>
                  <a:pt x="107156" y="178594"/>
                </a:cubicBezTo>
                <a:lnTo>
                  <a:pt x="107156" y="428625"/>
                </a:lnTo>
                <a:cubicBezTo>
                  <a:pt x="107156" y="487784"/>
                  <a:pt x="155153" y="535781"/>
                  <a:pt x="214313" y="535781"/>
                </a:cubicBezTo>
                <a:lnTo>
                  <a:pt x="500063" y="535781"/>
                </a:lnTo>
                <a:cubicBezTo>
                  <a:pt x="559222" y="535781"/>
                  <a:pt x="607219" y="487784"/>
                  <a:pt x="607219" y="428625"/>
                </a:cubicBezTo>
                <a:lnTo>
                  <a:pt x="607219" y="178594"/>
                </a:lnTo>
                <a:cubicBezTo>
                  <a:pt x="607219" y="119435"/>
                  <a:pt x="559222" y="71438"/>
                  <a:pt x="500063" y="71438"/>
                </a:cubicBezTo>
                <a:lnTo>
                  <a:pt x="392906" y="71438"/>
                </a:lnTo>
                <a:lnTo>
                  <a:pt x="392906" y="0"/>
                </a:lnTo>
                <a:close/>
                <a:moveTo>
                  <a:pt x="178594" y="410766"/>
                </a:moveTo>
                <a:cubicBezTo>
                  <a:pt x="178594" y="395920"/>
                  <a:pt x="190537" y="383977"/>
                  <a:pt x="205383" y="383977"/>
                </a:cubicBezTo>
                <a:lnTo>
                  <a:pt x="241102" y="383977"/>
                </a:lnTo>
                <a:cubicBezTo>
                  <a:pt x="255947" y="383977"/>
                  <a:pt x="267891" y="395920"/>
                  <a:pt x="267891" y="410766"/>
                </a:cubicBezTo>
                <a:cubicBezTo>
                  <a:pt x="267891" y="425611"/>
                  <a:pt x="255947" y="437555"/>
                  <a:pt x="241102" y="437555"/>
                </a:cubicBezTo>
                <a:lnTo>
                  <a:pt x="205383" y="437555"/>
                </a:lnTo>
                <a:cubicBezTo>
                  <a:pt x="190537" y="437555"/>
                  <a:pt x="178594" y="425611"/>
                  <a:pt x="178594" y="410766"/>
                </a:cubicBezTo>
                <a:close/>
                <a:moveTo>
                  <a:pt x="312539" y="410766"/>
                </a:moveTo>
                <a:cubicBezTo>
                  <a:pt x="312539" y="395920"/>
                  <a:pt x="324483" y="383977"/>
                  <a:pt x="339328" y="383977"/>
                </a:cubicBezTo>
                <a:lnTo>
                  <a:pt x="375047" y="383977"/>
                </a:lnTo>
                <a:cubicBezTo>
                  <a:pt x="389892" y="383977"/>
                  <a:pt x="401836" y="395920"/>
                  <a:pt x="401836" y="410766"/>
                </a:cubicBezTo>
                <a:cubicBezTo>
                  <a:pt x="401836" y="425611"/>
                  <a:pt x="389892" y="437555"/>
                  <a:pt x="375047" y="437555"/>
                </a:cubicBezTo>
                <a:lnTo>
                  <a:pt x="339328" y="437555"/>
                </a:lnTo>
                <a:cubicBezTo>
                  <a:pt x="324483" y="437555"/>
                  <a:pt x="312539" y="425611"/>
                  <a:pt x="312539" y="410766"/>
                </a:cubicBezTo>
                <a:close/>
                <a:moveTo>
                  <a:pt x="446484" y="410766"/>
                </a:moveTo>
                <a:cubicBezTo>
                  <a:pt x="446484" y="395920"/>
                  <a:pt x="458428" y="383977"/>
                  <a:pt x="473273" y="383977"/>
                </a:cubicBezTo>
                <a:lnTo>
                  <a:pt x="508992" y="383977"/>
                </a:lnTo>
                <a:cubicBezTo>
                  <a:pt x="523838" y="383977"/>
                  <a:pt x="535781" y="395920"/>
                  <a:pt x="535781" y="410766"/>
                </a:cubicBezTo>
                <a:cubicBezTo>
                  <a:pt x="535781" y="425611"/>
                  <a:pt x="523838" y="437555"/>
                  <a:pt x="508992" y="437555"/>
                </a:cubicBezTo>
                <a:lnTo>
                  <a:pt x="473273" y="437555"/>
                </a:lnTo>
                <a:cubicBezTo>
                  <a:pt x="458428" y="437555"/>
                  <a:pt x="446484" y="425611"/>
                  <a:pt x="446484" y="410766"/>
                </a:cubicBezTo>
                <a:close/>
                <a:moveTo>
                  <a:pt x="250031" y="196453"/>
                </a:moveTo>
                <a:cubicBezTo>
                  <a:pt x="279602" y="196453"/>
                  <a:pt x="303609" y="220461"/>
                  <a:pt x="303609" y="250031"/>
                </a:cubicBezTo>
                <a:cubicBezTo>
                  <a:pt x="303609" y="279602"/>
                  <a:pt x="279602" y="303609"/>
                  <a:pt x="250031" y="303609"/>
                </a:cubicBezTo>
                <a:cubicBezTo>
                  <a:pt x="220461" y="303609"/>
                  <a:pt x="196453" y="279602"/>
                  <a:pt x="196453" y="250031"/>
                </a:cubicBezTo>
                <a:cubicBezTo>
                  <a:pt x="196453" y="220461"/>
                  <a:pt x="220461" y="196453"/>
                  <a:pt x="250031" y="196453"/>
                </a:cubicBezTo>
                <a:close/>
                <a:moveTo>
                  <a:pt x="410766" y="250031"/>
                </a:moveTo>
                <a:cubicBezTo>
                  <a:pt x="410766" y="220461"/>
                  <a:pt x="434773" y="196453"/>
                  <a:pt x="464344" y="196453"/>
                </a:cubicBezTo>
                <a:cubicBezTo>
                  <a:pt x="493914" y="196453"/>
                  <a:pt x="517922" y="220461"/>
                  <a:pt x="517922" y="250031"/>
                </a:cubicBezTo>
                <a:cubicBezTo>
                  <a:pt x="517922" y="279602"/>
                  <a:pt x="493914" y="303609"/>
                  <a:pt x="464344" y="303609"/>
                </a:cubicBezTo>
                <a:cubicBezTo>
                  <a:pt x="434773" y="303609"/>
                  <a:pt x="410766" y="279602"/>
                  <a:pt x="410766" y="250031"/>
                </a:cubicBezTo>
                <a:close/>
                <a:moveTo>
                  <a:pt x="71438" y="250031"/>
                </a:moveTo>
                <a:cubicBezTo>
                  <a:pt x="71438" y="230274"/>
                  <a:pt x="55476" y="214313"/>
                  <a:pt x="35719" y="214313"/>
                </a:cubicBezTo>
                <a:cubicBezTo>
                  <a:pt x="15962" y="214313"/>
                  <a:pt x="0" y="230274"/>
                  <a:pt x="0" y="250031"/>
                </a:cubicBezTo>
                <a:lnTo>
                  <a:pt x="0" y="357188"/>
                </a:lnTo>
                <a:cubicBezTo>
                  <a:pt x="0" y="376944"/>
                  <a:pt x="15962" y="392906"/>
                  <a:pt x="35719" y="392906"/>
                </a:cubicBezTo>
                <a:cubicBezTo>
                  <a:pt x="55476" y="392906"/>
                  <a:pt x="71438" y="376944"/>
                  <a:pt x="71438" y="357188"/>
                </a:cubicBezTo>
                <a:lnTo>
                  <a:pt x="71438" y="250031"/>
                </a:lnTo>
                <a:close/>
                <a:moveTo>
                  <a:pt x="678656" y="214313"/>
                </a:moveTo>
                <a:cubicBezTo>
                  <a:pt x="658899" y="214313"/>
                  <a:pt x="642938" y="230274"/>
                  <a:pt x="642938" y="250031"/>
                </a:cubicBezTo>
                <a:lnTo>
                  <a:pt x="642938" y="357188"/>
                </a:lnTo>
                <a:cubicBezTo>
                  <a:pt x="642938" y="376944"/>
                  <a:pt x="658899" y="392906"/>
                  <a:pt x="678656" y="392906"/>
                </a:cubicBezTo>
                <a:cubicBezTo>
                  <a:pt x="698413" y="392906"/>
                  <a:pt x="714375" y="376944"/>
                  <a:pt x="714375" y="357188"/>
                </a:cubicBezTo>
                <a:lnTo>
                  <a:pt x="714375" y="250031"/>
                </a:lnTo>
                <a:cubicBezTo>
                  <a:pt x="714375" y="230274"/>
                  <a:pt x="698413" y="214313"/>
                  <a:pt x="678656" y="214313"/>
                </a:cubicBez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4" name="Text 9"/>
          <p:cNvSpPr/>
          <p:nvPr/>
        </p:nvSpPr>
        <p:spPr>
          <a:xfrm>
            <a:off x="5248275" y="4667448"/>
            <a:ext cx="17018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 AI Analysis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4587875" y="5048448"/>
            <a:ext cx="301625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Detects logos, clarity, and context.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7810500" y="4095750"/>
            <a:ext cx="742950" cy="635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4500" dirty="0">
                <a:solidFill>
                  <a:srgbClr val="4D5E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9343827" y="3397250"/>
            <a:ext cx="1270000" cy="1270000"/>
          </a:xfrm>
          <a:custGeom>
            <a:avLst/>
            <a:gdLst/>
            <a:ahLst/>
            <a:cxnLst/>
            <a:rect l="l" t="t" r="r" b="b"/>
            <a:pathLst>
              <a:path w="1270000" h="1270000">
                <a:moveTo>
                  <a:pt x="635000" y="0"/>
                </a:moveTo>
                <a:lnTo>
                  <a:pt x="635000" y="0"/>
                </a:lnTo>
                <a:cubicBezTo>
                  <a:pt x="985466" y="0"/>
                  <a:pt x="1270000" y="284534"/>
                  <a:pt x="1270000" y="635000"/>
                </a:cubicBezTo>
                <a:lnTo>
                  <a:pt x="1270000" y="635000"/>
                </a:lnTo>
                <a:cubicBezTo>
                  <a:pt x="1270000" y="985466"/>
                  <a:pt x="985466" y="1270000"/>
                  <a:pt x="635000" y="1270000"/>
                </a:cubicBezTo>
                <a:lnTo>
                  <a:pt x="635000" y="1270000"/>
                </a:lnTo>
                <a:cubicBezTo>
                  <a:pt x="284534" y="1270000"/>
                  <a:pt x="0" y="985466"/>
                  <a:pt x="0" y="635000"/>
                </a:cubicBezTo>
                <a:lnTo>
                  <a:pt x="0" y="635000"/>
                </a:lnTo>
                <a:cubicBezTo>
                  <a:pt x="0" y="284534"/>
                  <a:pt x="284534" y="0"/>
                  <a:pt x="635000" y="0"/>
                </a:cubicBezTo>
                <a:close/>
              </a:path>
            </a:pathLst>
          </a:custGeom>
          <a:solidFill>
            <a:srgbClr val="4D5EFF">
              <a:alpha val="10196"/>
            </a:srgbClr>
          </a:solidFill>
          <a:ln/>
        </p:spPr>
      </p:sp>
      <p:sp>
        <p:nvSpPr>
          <p:cNvPr id="18" name="Shape 13"/>
          <p:cNvSpPr/>
          <p:nvPr/>
        </p:nvSpPr>
        <p:spPr>
          <a:xfrm>
            <a:off x="9727208" y="3746500"/>
            <a:ext cx="500063" cy="571500"/>
          </a:xfrm>
          <a:custGeom>
            <a:avLst/>
            <a:gdLst/>
            <a:ahLst/>
            <a:cxnLst/>
            <a:rect l="l" t="t" r="r" b="b"/>
            <a:pathLst>
              <a:path w="500063" h="571500">
                <a:moveTo>
                  <a:pt x="500063" y="229716"/>
                </a:moveTo>
                <a:cubicBezTo>
                  <a:pt x="483543" y="240655"/>
                  <a:pt x="464567" y="249473"/>
                  <a:pt x="444810" y="256505"/>
                </a:cubicBezTo>
                <a:cubicBezTo>
                  <a:pt x="392348" y="275258"/>
                  <a:pt x="323478" y="285750"/>
                  <a:pt x="250031" y="285750"/>
                </a:cubicBezTo>
                <a:cubicBezTo>
                  <a:pt x="176585" y="285750"/>
                  <a:pt x="107603" y="275146"/>
                  <a:pt x="55252" y="256505"/>
                </a:cubicBezTo>
                <a:cubicBezTo>
                  <a:pt x="35607" y="249473"/>
                  <a:pt x="16520" y="240655"/>
                  <a:pt x="0" y="229716"/>
                </a:cubicBezTo>
                <a:lnTo>
                  <a:pt x="0" y="321469"/>
                </a:lnTo>
                <a:cubicBezTo>
                  <a:pt x="0" y="370805"/>
                  <a:pt x="111956" y="410766"/>
                  <a:pt x="250031" y="410766"/>
                </a:cubicBezTo>
                <a:cubicBezTo>
                  <a:pt x="388107" y="410766"/>
                  <a:pt x="500063" y="370805"/>
                  <a:pt x="500063" y="321469"/>
                </a:cubicBezTo>
                <a:lnTo>
                  <a:pt x="500063" y="229716"/>
                </a:lnTo>
                <a:close/>
                <a:moveTo>
                  <a:pt x="500063" y="142875"/>
                </a:moveTo>
                <a:lnTo>
                  <a:pt x="500063" y="89297"/>
                </a:lnTo>
                <a:cubicBezTo>
                  <a:pt x="500063" y="39960"/>
                  <a:pt x="388107" y="0"/>
                  <a:pt x="250031" y="0"/>
                </a:cubicBezTo>
                <a:cubicBezTo>
                  <a:pt x="111956" y="0"/>
                  <a:pt x="0" y="39960"/>
                  <a:pt x="0" y="89297"/>
                </a:cubicBezTo>
                <a:lnTo>
                  <a:pt x="0" y="142875"/>
                </a:lnTo>
                <a:cubicBezTo>
                  <a:pt x="0" y="192212"/>
                  <a:pt x="111956" y="232172"/>
                  <a:pt x="250031" y="232172"/>
                </a:cubicBezTo>
                <a:cubicBezTo>
                  <a:pt x="388107" y="232172"/>
                  <a:pt x="500063" y="192212"/>
                  <a:pt x="500063" y="142875"/>
                </a:cubicBezTo>
                <a:close/>
                <a:moveTo>
                  <a:pt x="444810" y="435099"/>
                </a:moveTo>
                <a:cubicBezTo>
                  <a:pt x="392460" y="453740"/>
                  <a:pt x="323590" y="464344"/>
                  <a:pt x="250031" y="464344"/>
                </a:cubicBezTo>
                <a:cubicBezTo>
                  <a:pt x="176473" y="464344"/>
                  <a:pt x="107603" y="453740"/>
                  <a:pt x="55252" y="435099"/>
                </a:cubicBezTo>
                <a:cubicBezTo>
                  <a:pt x="35607" y="428067"/>
                  <a:pt x="16520" y="419249"/>
                  <a:pt x="0" y="408310"/>
                </a:cubicBezTo>
                <a:lnTo>
                  <a:pt x="0" y="482203"/>
                </a:lnTo>
                <a:cubicBezTo>
                  <a:pt x="0" y="531540"/>
                  <a:pt x="111956" y="571500"/>
                  <a:pt x="250031" y="571500"/>
                </a:cubicBezTo>
                <a:cubicBezTo>
                  <a:pt x="388107" y="571500"/>
                  <a:pt x="500063" y="531540"/>
                  <a:pt x="500063" y="482203"/>
                </a:cubicBezTo>
                <a:lnTo>
                  <a:pt x="500063" y="408310"/>
                </a:lnTo>
                <a:cubicBezTo>
                  <a:pt x="483543" y="419249"/>
                  <a:pt x="464567" y="428067"/>
                  <a:pt x="444810" y="435099"/>
                </a:cubicBezTo>
                <a:close/>
              </a:path>
            </a:pathLst>
          </a:custGeom>
          <a:solidFill>
            <a:srgbClr val="4D5EFF"/>
          </a:solidFill>
          <a:ln/>
        </p:spPr>
      </p:sp>
      <p:sp>
        <p:nvSpPr>
          <p:cNvPr id="19" name="Text 14"/>
          <p:cNvSpPr/>
          <p:nvPr/>
        </p:nvSpPr>
        <p:spPr>
          <a:xfrm>
            <a:off x="8820745" y="4794250"/>
            <a:ext cx="23114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3. Structured Data</a:t>
            </a:r>
            <a:endParaRPr lang="en-US" sz="1600" dirty="0"/>
          </a:p>
        </p:txBody>
      </p:sp>
      <p:sp>
        <p:nvSpPr>
          <p:cNvPr id="20" name="Text 15"/>
          <p:cNvSpPr/>
          <p:nvPr/>
        </p:nvSpPr>
        <p:spPr>
          <a:xfrm>
            <a:off x="8487767" y="5175250"/>
            <a:ext cx="29781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Ready for financial interpretation.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D31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3545" y="3815080"/>
            <a:ext cx="5547360" cy="4826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Impact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7:28-d2nfa018bjvh7rlj0f60.png">    </p:cNvPr>
          <p:cNvPicPr>
            <a:picLocks noChangeAspect="1"/>
          </p:cNvPicPr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5400000">
            <a:off x="8475980" y="2972435"/>
            <a:ext cx="1301115" cy="9766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874550" y="1562096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1D31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pic>
        <p:nvPicPr>
          <p:cNvPr id="7" name="Image 2" descr="https://kimi-img.moonshot.cn/pub/slides/slides_tmpl/image/25-08-27-20:07:28-d2nfa018bjvh7rlj0f7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385" y="1950085"/>
            <a:ext cx="4074795" cy="3778250"/>
          </a:xfrm>
          <a:prstGeom prst="rect">
            <a:avLst/>
          </a:prstGeom>
        </p:spPr>
      </p:pic>
      <p:pic>
        <p:nvPicPr>
          <p:cNvPr id="8" name="Image 3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pic>
        <p:nvPicPr>
          <p:cNvPr id="9" name="Image 4" descr="https://kimi-img.moonshot.cn/pub/slides/slides_tmpl/image/25-08-27-20:07:28-d2nfa018bjvh7rlj0et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530850"/>
            <a:ext cx="1684020" cy="132715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8-d2nfa018bjvh7rlj0eu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3275" cy="68814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7:28-d2nfa018bjvh7rlj0eu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180" y="0"/>
            <a:ext cx="2116455" cy="22860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34938" y="508000"/>
            <a:ext cx="119221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750" b="1" dirty="0">
                <a:solidFill>
                  <a:srgbClr val="3341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 Tool for Every Stakeholder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190500" y="1206500"/>
            <a:ext cx="11811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000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same dataset serves strategy, finance, and operations, creating a single source of truth for sponsorship performance across the entire ecosystem.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254000" y="2476500"/>
            <a:ext cx="3644900" cy="3873500"/>
          </a:xfrm>
          <a:custGeom>
            <a:avLst/>
            <a:gdLst/>
            <a:ahLst/>
            <a:cxnLst/>
            <a:rect l="l" t="t" r="r" b="b"/>
            <a:pathLst>
              <a:path w="3644900" h="3873500">
                <a:moveTo>
                  <a:pt x="126988" y="0"/>
                </a:moveTo>
                <a:lnTo>
                  <a:pt x="3517912" y="0"/>
                </a:lnTo>
                <a:cubicBezTo>
                  <a:pt x="3588045" y="0"/>
                  <a:pt x="3644900" y="56855"/>
                  <a:pt x="3644900" y="126988"/>
                </a:cubicBezTo>
                <a:lnTo>
                  <a:pt x="3644900" y="3746512"/>
                </a:lnTo>
                <a:cubicBezTo>
                  <a:pt x="3644900" y="3816645"/>
                  <a:pt x="3588045" y="3873500"/>
                  <a:pt x="3517912" y="3873500"/>
                </a:cubicBezTo>
                <a:lnTo>
                  <a:pt x="126988" y="3873500"/>
                </a:lnTo>
                <a:cubicBezTo>
                  <a:pt x="56855" y="3873500"/>
                  <a:pt x="0" y="3816645"/>
                  <a:pt x="0" y="3746512"/>
                </a:cubicBezTo>
                <a:lnTo>
                  <a:pt x="0" y="126988"/>
                </a:lnTo>
                <a:cubicBezTo>
                  <a:pt x="0" y="56902"/>
                  <a:pt x="56902" y="0"/>
                  <a:pt x="126988" y="0"/>
                </a:cubicBezTo>
                <a:close/>
              </a:path>
            </a:pathLst>
          </a:custGeom>
          <a:solidFill>
            <a:srgbClr val="3341B8">
              <a:alpha val="10196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1566267" y="28575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3341B8">
              <a:alpha val="20000"/>
            </a:srgbClr>
          </a:solidFill>
          <a:ln/>
        </p:spPr>
      </p:sp>
      <p:sp>
        <p:nvSpPr>
          <p:cNvPr id="8" name="Shape 4"/>
          <p:cNvSpPr/>
          <p:nvPr/>
        </p:nvSpPr>
        <p:spPr>
          <a:xfrm>
            <a:off x="1786930" y="3079750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266440" y="5693"/>
                </a:moveTo>
                <a:cubicBezTo>
                  <a:pt x="278160" y="-1898"/>
                  <a:pt x="293340" y="-1898"/>
                  <a:pt x="305060" y="5693"/>
                </a:cubicBezTo>
                <a:lnTo>
                  <a:pt x="555092" y="166427"/>
                </a:lnTo>
                <a:cubicBezTo>
                  <a:pt x="568375" y="175022"/>
                  <a:pt x="574514" y="191319"/>
                  <a:pt x="570049" y="206499"/>
                </a:cubicBezTo>
                <a:cubicBezTo>
                  <a:pt x="565584" y="221679"/>
                  <a:pt x="551631" y="232172"/>
                  <a:pt x="535781" y="232172"/>
                </a:cubicBezTo>
                <a:lnTo>
                  <a:pt x="500063" y="232172"/>
                </a:lnTo>
                <a:lnTo>
                  <a:pt x="500063" y="464344"/>
                </a:lnTo>
                <a:lnTo>
                  <a:pt x="557213" y="507206"/>
                </a:lnTo>
                <a:cubicBezTo>
                  <a:pt x="566254" y="513904"/>
                  <a:pt x="571500" y="524508"/>
                  <a:pt x="571500" y="535781"/>
                </a:cubicBezTo>
                <a:cubicBezTo>
                  <a:pt x="571500" y="555538"/>
                  <a:pt x="555538" y="571500"/>
                  <a:pt x="535781" y="571500"/>
                </a:cubicBezTo>
                <a:lnTo>
                  <a:pt x="35719" y="571500"/>
                </a:lnTo>
                <a:cubicBezTo>
                  <a:pt x="15962" y="571500"/>
                  <a:pt x="0" y="555538"/>
                  <a:pt x="0" y="535781"/>
                </a:cubicBezTo>
                <a:cubicBezTo>
                  <a:pt x="0" y="524508"/>
                  <a:pt x="5246" y="513904"/>
                  <a:pt x="14288" y="507206"/>
                </a:cubicBezTo>
                <a:lnTo>
                  <a:pt x="71438" y="464344"/>
                </a:lnTo>
                <a:lnTo>
                  <a:pt x="71438" y="464344"/>
                </a:lnTo>
                <a:lnTo>
                  <a:pt x="71438" y="232172"/>
                </a:lnTo>
                <a:lnTo>
                  <a:pt x="35719" y="232172"/>
                </a:lnTo>
                <a:cubicBezTo>
                  <a:pt x="19869" y="232172"/>
                  <a:pt x="5916" y="221679"/>
                  <a:pt x="1451" y="206499"/>
                </a:cubicBezTo>
                <a:cubicBezTo>
                  <a:pt x="-3014" y="191319"/>
                  <a:pt x="3125" y="174910"/>
                  <a:pt x="16408" y="166427"/>
                </a:cubicBezTo>
                <a:lnTo>
                  <a:pt x="266440" y="5693"/>
                </a:lnTo>
                <a:close/>
                <a:moveTo>
                  <a:pt x="375047" y="232172"/>
                </a:moveTo>
                <a:lnTo>
                  <a:pt x="375047" y="464344"/>
                </a:lnTo>
                <a:lnTo>
                  <a:pt x="446484" y="464344"/>
                </a:lnTo>
                <a:lnTo>
                  <a:pt x="446484" y="232172"/>
                </a:lnTo>
                <a:lnTo>
                  <a:pt x="375047" y="232172"/>
                </a:lnTo>
                <a:close/>
                <a:moveTo>
                  <a:pt x="250031" y="464344"/>
                </a:moveTo>
                <a:lnTo>
                  <a:pt x="321469" y="464344"/>
                </a:lnTo>
                <a:lnTo>
                  <a:pt x="321469" y="232172"/>
                </a:lnTo>
                <a:lnTo>
                  <a:pt x="250031" y="232172"/>
                </a:lnTo>
                <a:lnTo>
                  <a:pt x="250031" y="464344"/>
                </a:lnTo>
                <a:close/>
                <a:moveTo>
                  <a:pt x="125016" y="232172"/>
                </a:moveTo>
                <a:lnTo>
                  <a:pt x="125016" y="464344"/>
                </a:lnTo>
                <a:lnTo>
                  <a:pt x="196453" y="464344"/>
                </a:lnTo>
                <a:lnTo>
                  <a:pt x="196453" y="232172"/>
                </a:lnTo>
                <a:lnTo>
                  <a:pt x="125016" y="232172"/>
                </a:lnTo>
                <a:close/>
              </a:path>
            </a:pathLst>
          </a:custGeom>
          <a:solidFill>
            <a:srgbClr val="3341B8"/>
          </a:solidFill>
          <a:ln/>
        </p:spPr>
      </p:sp>
      <p:sp>
        <p:nvSpPr>
          <p:cNvPr id="9" name="Text 5"/>
          <p:cNvSpPr/>
          <p:nvPr/>
        </p:nvSpPr>
        <p:spPr>
          <a:xfrm>
            <a:off x="998934" y="4127500"/>
            <a:ext cx="2149475" cy="44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25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Rights-Holders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579438" y="4699000"/>
            <a:ext cx="2994025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75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Justify premium packages and quantify inventory with verified visibility data.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4184516" y="2379663"/>
            <a:ext cx="3644900" cy="3873500"/>
          </a:xfrm>
          <a:custGeom>
            <a:avLst/>
            <a:gdLst/>
            <a:ahLst/>
            <a:cxnLst/>
            <a:rect l="l" t="t" r="r" b="b"/>
            <a:pathLst>
              <a:path w="3644900" h="3873500">
                <a:moveTo>
                  <a:pt x="126988" y="0"/>
                </a:moveTo>
                <a:lnTo>
                  <a:pt x="3517912" y="0"/>
                </a:lnTo>
                <a:cubicBezTo>
                  <a:pt x="3588045" y="0"/>
                  <a:pt x="3644900" y="56855"/>
                  <a:pt x="3644900" y="126988"/>
                </a:cubicBezTo>
                <a:lnTo>
                  <a:pt x="3644900" y="3746512"/>
                </a:lnTo>
                <a:cubicBezTo>
                  <a:pt x="3644900" y="3816645"/>
                  <a:pt x="3588045" y="3873500"/>
                  <a:pt x="3517912" y="3873500"/>
                </a:cubicBezTo>
                <a:lnTo>
                  <a:pt x="126988" y="3873500"/>
                </a:lnTo>
                <a:cubicBezTo>
                  <a:pt x="56855" y="3873500"/>
                  <a:pt x="0" y="3816645"/>
                  <a:pt x="0" y="3746512"/>
                </a:cubicBezTo>
                <a:lnTo>
                  <a:pt x="0" y="126988"/>
                </a:lnTo>
                <a:cubicBezTo>
                  <a:pt x="0" y="56902"/>
                  <a:pt x="56902" y="0"/>
                  <a:pt x="126988" y="0"/>
                </a:cubicBezTo>
                <a:close/>
              </a:path>
            </a:pathLst>
          </a:custGeom>
          <a:solidFill>
            <a:srgbClr val="6052C8">
              <a:alpha val="10196"/>
            </a:srgbClr>
          </a:soli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12" name="Shape 8"/>
          <p:cNvSpPr/>
          <p:nvPr/>
        </p:nvSpPr>
        <p:spPr>
          <a:xfrm>
            <a:off x="5562397" y="2779713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6052C8">
              <a:alpha val="20000"/>
            </a:srgbClr>
          </a:solidFill>
          <a:ln/>
        </p:spPr>
      </p:sp>
      <p:sp>
        <p:nvSpPr>
          <p:cNvPr id="13" name="Shape 9"/>
          <p:cNvSpPr/>
          <p:nvPr/>
        </p:nvSpPr>
        <p:spPr>
          <a:xfrm>
            <a:off x="5790599" y="3013075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223242" y="53578"/>
                </a:moveTo>
                <a:lnTo>
                  <a:pt x="348258" y="53578"/>
                </a:lnTo>
                <a:cubicBezTo>
                  <a:pt x="353169" y="53578"/>
                  <a:pt x="357188" y="57596"/>
                  <a:pt x="357188" y="62508"/>
                </a:cubicBezTo>
                <a:lnTo>
                  <a:pt x="357188" y="107156"/>
                </a:lnTo>
                <a:lnTo>
                  <a:pt x="214313" y="107156"/>
                </a:lnTo>
                <a:lnTo>
                  <a:pt x="214313" y="62508"/>
                </a:lnTo>
                <a:cubicBezTo>
                  <a:pt x="214313" y="57596"/>
                  <a:pt x="218331" y="53578"/>
                  <a:pt x="223242" y="53578"/>
                </a:cubicBezTo>
                <a:close/>
                <a:moveTo>
                  <a:pt x="160734" y="62508"/>
                </a:moveTo>
                <a:lnTo>
                  <a:pt x="160734" y="107156"/>
                </a:lnTo>
                <a:lnTo>
                  <a:pt x="71438" y="107156"/>
                </a:lnTo>
                <a:cubicBezTo>
                  <a:pt x="32035" y="107156"/>
                  <a:pt x="0" y="139192"/>
                  <a:pt x="0" y="178594"/>
                </a:cubicBezTo>
                <a:lnTo>
                  <a:pt x="0" y="285750"/>
                </a:lnTo>
                <a:lnTo>
                  <a:pt x="571500" y="285750"/>
                </a:lnTo>
                <a:lnTo>
                  <a:pt x="571500" y="178594"/>
                </a:lnTo>
                <a:cubicBezTo>
                  <a:pt x="571500" y="139192"/>
                  <a:pt x="539465" y="107156"/>
                  <a:pt x="500063" y="107156"/>
                </a:cubicBezTo>
                <a:lnTo>
                  <a:pt x="410766" y="107156"/>
                </a:lnTo>
                <a:lnTo>
                  <a:pt x="410766" y="62508"/>
                </a:lnTo>
                <a:cubicBezTo>
                  <a:pt x="410766" y="28017"/>
                  <a:pt x="382749" y="0"/>
                  <a:pt x="348258" y="0"/>
                </a:cubicBezTo>
                <a:lnTo>
                  <a:pt x="223242" y="0"/>
                </a:lnTo>
                <a:cubicBezTo>
                  <a:pt x="188751" y="0"/>
                  <a:pt x="160734" y="28017"/>
                  <a:pt x="160734" y="62508"/>
                </a:cubicBezTo>
                <a:close/>
                <a:moveTo>
                  <a:pt x="571500" y="339328"/>
                </a:moveTo>
                <a:lnTo>
                  <a:pt x="357188" y="339328"/>
                </a:lnTo>
                <a:lnTo>
                  <a:pt x="357188" y="357188"/>
                </a:lnTo>
                <a:cubicBezTo>
                  <a:pt x="357188" y="376944"/>
                  <a:pt x="341226" y="392906"/>
                  <a:pt x="321469" y="392906"/>
                </a:cubicBezTo>
                <a:lnTo>
                  <a:pt x="250031" y="392906"/>
                </a:lnTo>
                <a:cubicBezTo>
                  <a:pt x="230274" y="392906"/>
                  <a:pt x="214313" y="376944"/>
                  <a:pt x="214313" y="357188"/>
                </a:cubicBezTo>
                <a:lnTo>
                  <a:pt x="214313" y="339328"/>
                </a:lnTo>
                <a:lnTo>
                  <a:pt x="0" y="339328"/>
                </a:lnTo>
                <a:lnTo>
                  <a:pt x="0" y="464344"/>
                </a:lnTo>
                <a:cubicBezTo>
                  <a:pt x="0" y="503746"/>
                  <a:pt x="32035" y="535781"/>
                  <a:pt x="71438" y="535781"/>
                </a:cubicBezTo>
                <a:lnTo>
                  <a:pt x="500063" y="535781"/>
                </a:lnTo>
                <a:cubicBezTo>
                  <a:pt x="539465" y="535781"/>
                  <a:pt x="571500" y="503746"/>
                  <a:pt x="571500" y="464344"/>
                </a:cubicBezTo>
                <a:lnTo>
                  <a:pt x="571500" y="339328"/>
                </a:lnTo>
                <a:close/>
              </a:path>
            </a:pathLst>
          </a:custGeom>
          <a:solidFill>
            <a:srgbClr val="6052C8"/>
          </a:solidFill>
          <a:ln/>
        </p:spPr>
      </p:sp>
      <p:sp>
        <p:nvSpPr>
          <p:cNvPr id="14" name="Text 10"/>
          <p:cNvSpPr/>
          <p:nvPr/>
        </p:nvSpPr>
        <p:spPr>
          <a:xfrm>
            <a:off x="5533256" y="4113213"/>
            <a:ext cx="1082675" cy="44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25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Brands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529003" y="4713288"/>
            <a:ext cx="2994025" cy="127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75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Calculate sales uplift potential and perform competitor benchmarking with precision.</a:t>
            </a: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8297267" y="2476500"/>
            <a:ext cx="3644900" cy="3873500"/>
          </a:xfrm>
          <a:custGeom>
            <a:avLst/>
            <a:gdLst/>
            <a:ahLst/>
            <a:cxnLst/>
            <a:rect l="l" t="t" r="r" b="b"/>
            <a:pathLst>
              <a:path w="3644900" h="3873500">
                <a:moveTo>
                  <a:pt x="126988" y="0"/>
                </a:moveTo>
                <a:lnTo>
                  <a:pt x="3517912" y="0"/>
                </a:lnTo>
                <a:cubicBezTo>
                  <a:pt x="3588045" y="0"/>
                  <a:pt x="3644900" y="56855"/>
                  <a:pt x="3644900" y="126988"/>
                </a:cubicBezTo>
                <a:lnTo>
                  <a:pt x="3644900" y="3746512"/>
                </a:lnTo>
                <a:cubicBezTo>
                  <a:pt x="3644900" y="3816645"/>
                  <a:pt x="3588045" y="3873500"/>
                  <a:pt x="3517912" y="3873500"/>
                </a:cubicBezTo>
                <a:lnTo>
                  <a:pt x="126988" y="3873500"/>
                </a:lnTo>
                <a:cubicBezTo>
                  <a:pt x="56855" y="3873500"/>
                  <a:pt x="0" y="3816645"/>
                  <a:pt x="0" y="3746512"/>
                </a:cubicBezTo>
                <a:lnTo>
                  <a:pt x="0" y="126988"/>
                </a:lnTo>
                <a:cubicBezTo>
                  <a:pt x="0" y="56902"/>
                  <a:pt x="56902" y="0"/>
                  <a:pt x="126988" y="0"/>
                </a:cubicBezTo>
                <a:close/>
              </a:path>
            </a:pathLst>
          </a:custGeom>
          <a:solidFill>
            <a:srgbClr val="4D5EFF">
              <a:alpha val="10196"/>
            </a:srgbClr>
          </a:solidFill>
          <a:ln/>
        </p:spPr>
      </p:sp>
      <p:sp>
        <p:nvSpPr>
          <p:cNvPr id="17" name="Shape 13"/>
          <p:cNvSpPr/>
          <p:nvPr/>
        </p:nvSpPr>
        <p:spPr>
          <a:xfrm>
            <a:off x="9609534" y="28575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D5EFF">
              <a:alpha val="20000"/>
            </a:srgbClr>
          </a:solidFill>
          <a:ln/>
        </p:spPr>
      </p:sp>
      <p:sp>
        <p:nvSpPr>
          <p:cNvPr id="18" name="Shape 14"/>
          <p:cNvSpPr/>
          <p:nvPr/>
        </p:nvSpPr>
        <p:spPr>
          <a:xfrm>
            <a:off x="9830197" y="3079750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71438" y="71438"/>
                </a:moveTo>
                <a:cubicBezTo>
                  <a:pt x="71438" y="51681"/>
                  <a:pt x="55476" y="35719"/>
                  <a:pt x="35719" y="35719"/>
                </a:cubicBezTo>
                <a:cubicBezTo>
                  <a:pt x="15962" y="35719"/>
                  <a:pt x="0" y="51681"/>
                  <a:pt x="0" y="71438"/>
                </a:cubicBezTo>
                <a:lnTo>
                  <a:pt x="0" y="446484"/>
                </a:lnTo>
                <a:cubicBezTo>
                  <a:pt x="0" y="495821"/>
                  <a:pt x="39960" y="535781"/>
                  <a:pt x="89297" y="535781"/>
                </a:cubicBezTo>
                <a:lnTo>
                  <a:pt x="535781" y="535781"/>
                </a:lnTo>
                <a:cubicBezTo>
                  <a:pt x="555538" y="535781"/>
                  <a:pt x="571500" y="519819"/>
                  <a:pt x="571500" y="500063"/>
                </a:cubicBezTo>
                <a:cubicBezTo>
                  <a:pt x="571500" y="480306"/>
                  <a:pt x="555538" y="464344"/>
                  <a:pt x="535781" y="464344"/>
                </a:cubicBezTo>
                <a:lnTo>
                  <a:pt x="89297" y="464344"/>
                </a:lnTo>
                <a:cubicBezTo>
                  <a:pt x="79474" y="464344"/>
                  <a:pt x="71438" y="456307"/>
                  <a:pt x="71438" y="446484"/>
                </a:cubicBezTo>
                <a:lnTo>
                  <a:pt x="71438" y="71438"/>
                </a:lnTo>
                <a:close/>
                <a:moveTo>
                  <a:pt x="525289" y="168101"/>
                </a:moveTo>
                <a:cubicBezTo>
                  <a:pt x="539242" y="154149"/>
                  <a:pt x="539242" y="131490"/>
                  <a:pt x="525289" y="117537"/>
                </a:cubicBezTo>
                <a:cubicBezTo>
                  <a:pt x="511336" y="103584"/>
                  <a:pt x="488677" y="103584"/>
                  <a:pt x="474725" y="117537"/>
                </a:cubicBezTo>
                <a:lnTo>
                  <a:pt x="357188" y="235186"/>
                </a:lnTo>
                <a:lnTo>
                  <a:pt x="293117" y="171227"/>
                </a:lnTo>
                <a:cubicBezTo>
                  <a:pt x="279164" y="157274"/>
                  <a:pt x="256505" y="157274"/>
                  <a:pt x="242553" y="171227"/>
                </a:cubicBezTo>
                <a:lnTo>
                  <a:pt x="135396" y="278383"/>
                </a:lnTo>
                <a:cubicBezTo>
                  <a:pt x="121444" y="292336"/>
                  <a:pt x="121444" y="314995"/>
                  <a:pt x="135396" y="328947"/>
                </a:cubicBezTo>
                <a:cubicBezTo>
                  <a:pt x="149349" y="342900"/>
                  <a:pt x="172008" y="342900"/>
                  <a:pt x="185961" y="328947"/>
                </a:cubicBezTo>
                <a:lnTo>
                  <a:pt x="267891" y="247017"/>
                </a:lnTo>
                <a:lnTo>
                  <a:pt x="331961" y="311088"/>
                </a:lnTo>
                <a:cubicBezTo>
                  <a:pt x="345914" y="325041"/>
                  <a:pt x="368573" y="325041"/>
                  <a:pt x="382525" y="311088"/>
                </a:cubicBezTo>
                <a:lnTo>
                  <a:pt x="525400" y="168213"/>
                </a:lnTo>
                <a:close/>
              </a:path>
            </a:pathLst>
          </a:custGeom>
          <a:solidFill>
            <a:srgbClr val="4D5EFF"/>
          </a:solidFill>
          <a:ln/>
        </p:spPr>
      </p:sp>
      <p:sp>
        <p:nvSpPr>
          <p:cNvPr id="19" name="Text 15"/>
          <p:cNvSpPr/>
          <p:nvPr/>
        </p:nvSpPr>
        <p:spPr>
          <a:xfrm>
            <a:off x="9435902" y="4127500"/>
            <a:ext cx="1362075" cy="44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250" b="1" dirty="0">
                <a:solidFill>
                  <a:srgbClr val="3438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Agencies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8622705" y="4699000"/>
            <a:ext cx="2994025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750" dirty="0">
                <a:solidFill>
                  <a:srgbClr val="3438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 post-campaign reports and deliver audit-grade insights to clients.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 Sponsorship ROI</dc:title>
  <dc:subject>AI-Powered Sponsorship ROI</dc:subject>
  <dc:creator>Kimi</dc:creator>
  <cp:lastModifiedBy>Kimi</cp:lastModifiedBy>
  <cp:revision>1</cp:revision>
  <dcterms:created xsi:type="dcterms:W3CDTF">2025-11-21T11:48:12Z</dcterms:created>
  <dcterms:modified xsi:type="dcterms:W3CDTF">2025-11-21T11:48:12Z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{"Label":"AI-Powered Sponsorship ROI","ContentProducer":"001191110108MACG2KBH8F10000","ProduceID":"d4g4qvt3v89r22ebsid0","ReservedCode1":"","ContentPropagator":"001191110108MACG2KBH8F20000","PropagateID":"d4g4qvt3v89r22ebsid0","ReservedCode2":""}</vt:lpwstr>
  </property>
</Properties>
</file>